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ITC Avant Garde Gothic Bold" panose="020B0604020202020204" charset="0"/>
      <p:regular r:id="rId35"/>
    </p:embeddedFont>
    <p:embeddedFont>
      <p:font typeface="Radley" panose="020B0604020202020204" charset="0"/>
      <p:regular r:id="rId36"/>
    </p:embeddedFont>
    <p:embeddedFont>
      <p:font typeface="Canva Sans Bold" panose="020B0604020202020204" charset="0"/>
      <p:regular r:id="rId37"/>
    </p:embeddedFont>
    <p:embeddedFont>
      <p:font typeface="Arsenal Bold" panose="020B0604020202020204" charset="0"/>
      <p:regular r:id="rId38"/>
    </p:embeddedFont>
    <p:embeddedFont>
      <p:font typeface="Canva Sans" panose="020B0604020202020204" charset="0"/>
      <p:regular r:id="rId39"/>
    </p:embeddedFont>
    <p:embeddedFont>
      <p:font typeface="Arsenal" panose="020B0604020202020204" charset="0"/>
      <p:regular r:id="rId40"/>
    </p:embeddedFont>
    <p:embeddedFont>
      <p:font typeface="Arial" panose="020B0604020202020204" pitchFamily="34" charset="0"/>
      <p:regular r:id="rId41"/>
    </p:embeddedFont>
    <p:embeddedFont>
      <p:font typeface="Calibri" panose="020F0502020204030204"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7" d="100"/>
          <a:sy n="67" d="100"/>
        </p:scale>
        <p:origin x="48"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geitgey/face_recognition.git" TargetMode="External"/><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9.jpe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1.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1.sv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sp>
        <p:nvSpPr>
          <p:cNvPr id="2" name="Freeform 2"/>
          <p:cNvSpPr/>
          <p:nvPr/>
        </p:nvSpPr>
        <p:spPr>
          <a:xfrm>
            <a:off x="8095683" y="2617470"/>
            <a:ext cx="2096634" cy="1910101"/>
          </a:xfrm>
          <a:custGeom>
            <a:avLst/>
            <a:gdLst/>
            <a:ahLst/>
            <a:cxnLst/>
            <a:rect l="l" t="t" r="r" b="b"/>
            <a:pathLst>
              <a:path w="2096634" h="1910101">
                <a:moveTo>
                  <a:pt x="0" y="0"/>
                </a:moveTo>
                <a:lnTo>
                  <a:pt x="2096634" y="0"/>
                </a:lnTo>
                <a:lnTo>
                  <a:pt x="2096634" y="1910101"/>
                </a:lnTo>
                <a:lnTo>
                  <a:pt x="0" y="1910101"/>
                </a:lnTo>
                <a:lnTo>
                  <a:pt x="0" y="0"/>
                </a:lnTo>
                <a:close/>
              </a:path>
            </a:pathLst>
          </a:custGeom>
          <a:blipFill>
            <a:blip r:embed="rId2"/>
            <a:stretch>
              <a:fillRect/>
            </a:stretch>
          </a:blipFill>
        </p:spPr>
      </p:sp>
      <p:sp>
        <p:nvSpPr>
          <p:cNvPr id="3" name="Freeform 3" descr="Half Triangle Shape"/>
          <p:cNvSpPr/>
          <p:nvPr/>
        </p:nvSpPr>
        <p:spPr>
          <a:xfrm>
            <a:off x="15354490" y="7390825"/>
            <a:ext cx="2933510" cy="2896175"/>
          </a:xfrm>
          <a:custGeom>
            <a:avLst/>
            <a:gdLst/>
            <a:ahLst/>
            <a:cxnLst/>
            <a:rect l="l" t="t" r="r" b="b"/>
            <a:pathLst>
              <a:path w="2933510" h="2896175">
                <a:moveTo>
                  <a:pt x="0" y="0"/>
                </a:moveTo>
                <a:lnTo>
                  <a:pt x="2933510" y="0"/>
                </a:lnTo>
                <a:lnTo>
                  <a:pt x="2933510" y="2896175"/>
                </a:lnTo>
                <a:lnTo>
                  <a:pt x="0" y="2896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6971542" y="2593658"/>
            <a:ext cx="4344917" cy="0"/>
          </a:xfrm>
          <a:prstGeom prst="line">
            <a:avLst/>
          </a:prstGeom>
          <a:ln w="47625" cap="flat">
            <a:solidFill>
              <a:srgbClr val="345C72"/>
            </a:solidFill>
            <a:prstDash val="sysDot"/>
            <a:headEnd type="none" w="sm" len="sm"/>
            <a:tailEnd type="none" w="sm" len="sm"/>
          </a:ln>
        </p:spPr>
      </p:sp>
      <p:sp>
        <p:nvSpPr>
          <p:cNvPr id="5" name="TextBox 5"/>
          <p:cNvSpPr txBox="1"/>
          <p:nvPr/>
        </p:nvSpPr>
        <p:spPr>
          <a:xfrm>
            <a:off x="1297666" y="4498996"/>
            <a:ext cx="15692667" cy="10382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3FA8E6"/>
                </a:solidFill>
                <a:latin typeface="ITC Avant Garde Gothic Bold"/>
              </a:rPr>
              <a:t>LUẬN VĂN TỐT NGHIỆP</a:t>
            </a:r>
          </a:p>
        </p:txBody>
      </p:sp>
      <p:sp>
        <p:nvSpPr>
          <p:cNvPr id="6" name="TextBox 6"/>
          <p:cNvSpPr txBox="1"/>
          <p:nvPr/>
        </p:nvSpPr>
        <p:spPr>
          <a:xfrm>
            <a:off x="4460410" y="381000"/>
            <a:ext cx="9367179" cy="2065020"/>
          </a:xfrm>
          <a:prstGeom prst="rect">
            <a:avLst/>
          </a:prstGeom>
        </p:spPr>
        <p:txBody>
          <a:bodyPr lIns="0" tIns="0" rIns="0" bIns="0" rtlCol="0" anchor="t">
            <a:spAutoFit/>
          </a:bodyPr>
          <a:lstStyle/>
          <a:p>
            <a:pPr algn="ctr">
              <a:lnSpc>
                <a:spcPts val="4199"/>
              </a:lnSpc>
            </a:pPr>
            <a:r>
              <a:rPr lang="en-US" sz="2799">
                <a:solidFill>
                  <a:srgbClr val="042B91"/>
                </a:solidFill>
                <a:latin typeface="Canva Sans Bold"/>
              </a:rPr>
              <a:t>ĐẠI HỌC QUỐC GIA TP. HỒ CHÍ MINH</a:t>
            </a:r>
          </a:p>
          <a:p>
            <a:pPr algn="ctr">
              <a:lnSpc>
                <a:spcPts val="4199"/>
              </a:lnSpc>
            </a:pPr>
            <a:r>
              <a:rPr lang="en-US" sz="2799">
                <a:solidFill>
                  <a:srgbClr val="042B91"/>
                </a:solidFill>
                <a:latin typeface="Canva Sans Bold"/>
              </a:rPr>
              <a:t>TRƯỜNG ĐẠI HỌC BÁCH KHOA</a:t>
            </a:r>
          </a:p>
          <a:p>
            <a:pPr algn="ctr">
              <a:lnSpc>
                <a:spcPts val="4199"/>
              </a:lnSpc>
            </a:pPr>
            <a:r>
              <a:rPr lang="en-US" sz="2799">
                <a:solidFill>
                  <a:srgbClr val="042B91"/>
                </a:solidFill>
                <a:latin typeface="Canva Sans Bold"/>
              </a:rPr>
              <a:t>KHOA ĐIỆN - ĐIỆN TỬ</a:t>
            </a:r>
          </a:p>
          <a:p>
            <a:pPr marL="0" lvl="0" indent="0" algn="ctr">
              <a:lnSpc>
                <a:spcPts val="4199"/>
              </a:lnSpc>
              <a:spcBef>
                <a:spcPct val="0"/>
              </a:spcBef>
            </a:pPr>
            <a:r>
              <a:rPr lang="en-US" sz="2799">
                <a:solidFill>
                  <a:srgbClr val="042B91"/>
                </a:solidFill>
                <a:latin typeface="Canva Sans"/>
              </a:rPr>
              <a:t>BỘ MÔN ĐIỆN TỬ</a:t>
            </a:r>
          </a:p>
        </p:txBody>
      </p:sp>
      <p:sp>
        <p:nvSpPr>
          <p:cNvPr id="7" name="TextBox 7"/>
          <p:cNvSpPr txBox="1"/>
          <p:nvPr/>
        </p:nvSpPr>
        <p:spPr>
          <a:xfrm>
            <a:off x="1297666" y="5556271"/>
            <a:ext cx="15692667" cy="981075"/>
          </a:xfrm>
          <a:prstGeom prst="rect">
            <a:avLst/>
          </a:prstGeom>
        </p:spPr>
        <p:txBody>
          <a:bodyPr lIns="0" tIns="0" rIns="0" bIns="0" rtlCol="0" anchor="t">
            <a:spAutoFit/>
          </a:bodyPr>
          <a:lstStyle/>
          <a:p>
            <a:pPr algn="ctr">
              <a:lnSpc>
                <a:spcPts val="3600"/>
              </a:lnSpc>
            </a:pPr>
            <a:r>
              <a:rPr lang="en-US" sz="3000">
                <a:solidFill>
                  <a:srgbClr val="AF994B"/>
                </a:solidFill>
                <a:latin typeface="ITC Avant Garde Gothic Bold"/>
              </a:rPr>
              <a:t>TỦ ĐỒ THÔNG MINH</a:t>
            </a:r>
          </a:p>
          <a:p>
            <a:pPr marL="0" lvl="0" indent="0" algn="ctr">
              <a:lnSpc>
                <a:spcPts val="3600"/>
              </a:lnSpc>
              <a:spcBef>
                <a:spcPct val="0"/>
              </a:spcBef>
            </a:pPr>
            <a:r>
              <a:rPr lang="en-US" sz="3000">
                <a:solidFill>
                  <a:srgbClr val="AF994B"/>
                </a:solidFill>
                <a:latin typeface="ITC Avant Garde Gothic Bold"/>
              </a:rPr>
              <a:t>SỬ DỤNG NHẬN DIỆN KHUÔN MẶT VÀ VÂN TAY</a:t>
            </a:r>
          </a:p>
        </p:txBody>
      </p:sp>
      <p:sp>
        <p:nvSpPr>
          <p:cNvPr id="8" name="TextBox 8"/>
          <p:cNvSpPr txBox="1"/>
          <p:nvPr/>
        </p:nvSpPr>
        <p:spPr>
          <a:xfrm>
            <a:off x="13334999" y="7781925"/>
            <a:ext cx="4529137" cy="2000548"/>
          </a:xfrm>
          <a:prstGeom prst="rect">
            <a:avLst/>
          </a:prstGeom>
        </p:spPr>
        <p:txBody>
          <a:bodyPr wrap="square" lIns="0" tIns="0" rIns="0" bIns="0" rtlCol="0" anchor="t">
            <a:spAutoFit/>
          </a:bodyPr>
          <a:lstStyle/>
          <a:p>
            <a:pPr algn="l">
              <a:lnSpc>
                <a:spcPts val="3900"/>
              </a:lnSpc>
            </a:pPr>
            <a:r>
              <a:rPr lang="en-US" sz="2300" b="1">
                <a:solidFill>
                  <a:srgbClr val="3FA8E6"/>
                </a:solidFill>
                <a:latin typeface="Arsenal" panose="020B0604020202020204" charset="0"/>
              </a:rPr>
              <a:t>GVHD: ThS. Bùi Quốc Bảo</a:t>
            </a:r>
          </a:p>
          <a:p>
            <a:pPr algn="l">
              <a:lnSpc>
                <a:spcPts val="3900"/>
              </a:lnSpc>
            </a:pPr>
            <a:r>
              <a:rPr lang="en-US" sz="2300" b="1">
                <a:solidFill>
                  <a:srgbClr val="3FA8E6"/>
                </a:solidFill>
                <a:latin typeface="Arsenal" panose="020B0604020202020204" charset="0"/>
              </a:rPr>
              <a:t>SVTH: Mai Xuân Hùng</a:t>
            </a:r>
          </a:p>
          <a:p>
            <a:pPr algn="l">
              <a:lnSpc>
                <a:spcPts val="3900"/>
              </a:lnSpc>
            </a:pPr>
            <a:r>
              <a:rPr lang="en-US" sz="2300" b="1">
                <a:solidFill>
                  <a:srgbClr val="3FA8E6"/>
                </a:solidFill>
                <a:latin typeface="Arsenal" panose="020B0604020202020204" charset="0"/>
              </a:rPr>
              <a:t>MSSV: 1913605</a:t>
            </a:r>
          </a:p>
          <a:p>
            <a:pPr algn="l">
              <a:lnSpc>
                <a:spcPts val="3900"/>
              </a:lnSpc>
              <a:spcBef>
                <a:spcPct val="0"/>
              </a:spcBef>
            </a:pPr>
            <a:r>
              <a:rPr lang="en-US" sz="2300" b="1">
                <a:solidFill>
                  <a:srgbClr val="3FA8E6"/>
                </a:solidFill>
                <a:latin typeface="Arsenal" panose="020B0604020202020204" charset="0"/>
              </a:rPr>
              <a:t>Báo cáo: 06.06.2024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279472" y="1783143"/>
            <a:ext cx="4846459" cy="0"/>
          </a:xfrm>
          <a:prstGeom prst="line">
            <a:avLst/>
          </a:prstGeom>
          <a:ln w="66675" cap="flat">
            <a:solidFill>
              <a:srgbClr val="345C72"/>
            </a:solidFill>
            <a:prstDash val="solid"/>
            <a:headEnd type="none" w="sm" len="sm"/>
            <a:tailEnd type="none" w="sm" len="sm"/>
          </a:ln>
        </p:spPr>
      </p:sp>
      <p:sp>
        <p:nvSpPr>
          <p:cNvPr id="3" name="Freeform 3"/>
          <p:cNvSpPr/>
          <p:nvPr/>
        </p:nvSpPr>
        <p:spPr>
          <a:xfrm>
            <a:off x="9144000" y="186825"/>
            <a:ext cx="7838937" cy="9071475"/>
          </a:xfrm>
          <a:custGeom>
            <a:avLst/>
            <a:gdLst/>
            <a:ahLst/>
            <a:cxnLst/>
            <a:rect l="l" t="t" r="r" b="b"/>
            <a:pathLst>
              <a:path w="7838937" h="9071475">
                <a:moveTo>
                  <a:pt x="0" y="0"/>
                </a:moveTo>
                <a:lnTo>
                  <a:pt x="7838937" y="0"/>
                </a:lnTo>
                <a:lnTo>
                  <a:pt x="7838937" y="9071475"/>
                </a:lnTo>
                <a:lnTo>
                  <a:pt x="0" y="9071475"/>
                </a:lnTo>
                <a:lnTo>
                  <a:pt x="0" y="0"/>
                </a:lnTo>
                <a:close/>
              </a:path>
            </a:pathLst>
          </a:custGeom>
          <a:blipFill>
            <a:blip r:embed="rId2"/>
            <a:stretch>
              <a:fillRect/>
            </a:stretch>
          </a:blipFill>
        </p:spPr>
      </p:sp>
      <p:sp>
        <p:nvSpPr>
          <p:cNvPr id="4" name="TextBox 4"/>
          <p:cNvSpPr txBox="1"/>
          <p:nvPr/>
        </p:nvSpPr>
        <p:spPr>
          <a:xfrm>
            <a:off x="279472" y="1768856"/>
            <a:ext cx="7893766" cy="762000"/>
          </a:xfrm>
          <a:prstGeom prst="rect">
            <a:avLst/>
          </a:prstGeom>
        </p:spPr>
        <p:txBody>
          <a:bodyPr lIns="0" tIns="0" rIns="0" bIns="0" rtlCol="0" anchor="t">
            <a:spAutoFit/>
          </a:bodyPr>
          <a:lstStyle/>
          <a:p>
            <a:pPr marL="0" lvl="0" indent="0" algn="l">
              <a:lnSpc>
                <a:spcPts val="6299"/>
              </a:lnSpc>
              <a:spcBef>
                <a:spcPct val="0"/>
              </a:spcBef>
            </a:pPr>
            <a:r>
              <a:rPr lang="en-US" sz="4500">
                <a:solidFill>
                  <a:srgbClr val="345C72"/>
                </a:solidFill>
                <a:latin typeface="Radley"/>
              </a:rPr>
              <a:t>Sơ đồ khối chi tiết</a:t>
            </a:r>
          </a:p>
        </p:txBody>
      </p:sp>
      <p:sp>
        <p:nvSpPr>
          <p:cNvPr id="5" name="TextBox 5"/>
          <p:cNvSpPr txBox="1"/>
          <p:nvPr/>
        </p:nvSpPr>
        <p:spPr>
          <a:xfrm>
            <a:off x="317002" y="503618"/>
            <a:ext cx="5460945"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cứng</a:t>
            </a:r>
          </a:p>
        </p:txBody>
      </p:sp>
      <p:sp>
        <p:nvSpPr>
          <p:cNvPr id="6" name="TextBox 6"/>
          <p:cNvSpPr txBox="1"/>
          <p:nvPr/>
        </p:nvSpPr>
        <p:spPr>
          <a:xfrm>
            <a:off x="11006219" y="9225212"/>
            <a:ext cx="4114497" cy="410369"/>
          </a:xfrm>
          <a:prstGeom prst="rect">
            <a:avLst/>
          </a:prstGeom>
        </p:spPr>
        <p:txBody>
          <a:bodyPr wrap="square" lIns="0" tIns="0" rIns="0" bIns="0" rtlCol="0" anchor="t">
            <a:spAutoFit/>
          </a:bodyPr>
          <a:lstStyle/>
          <a:p>
            <a:pPr algn="ctr">
              <a:lnSpc>
                <a:spcPts val="3220"/>
              </a:lnSpc>
            </a:pPr>
            <a:r>
              <a:rPr lang="en-US" sz="2300">
                <a:solidFill>
                  <a:srgbClr val="2A2E30"/>
                </a:solidFill>
                <a:latin typeface="Arsenal Bold"/>
              </a:rPr>
              <a:t>Sơ đồ khối chi tiết của hệ thống</a:t>
            </a:r>
          </a:p>
        </p:txBody>
      </p:sp>
      <p:sp>
        <p:nvSpPr>
          <p:cNvPr id="7" name="TextBox 7"/>
          <p:cNvSpPr txBox="1"/>
          <p:nvPr/>
        </p:nvSpPr>
        <p:spPr>
          <a:xfrm>
            <a:off x="317002" y="3027605"/>
            <a:ext cx="7856235" cy="6172200"/>
          </a:xfrm>
          <a:prstGeom prst="rect">
            <a:avLst/>
          </a:prstGeom>
        </p:spPr>
        <p:txBody>
          <a:bodyPr lIns="0" tIns="0" rIns="0" bIns="0" rtlCol="0" anchor="t">
            <a:spAutoFit/>
          </a:bodyPr>
          <a:lstStyle/>
          <a:p>
            <a:pPr algn="l">
              <a:lnSpc>
                <a:spcPts val="2760"/>
              </a:lnSpc>
            </a:pPr>
            <a:r>
              <a:rPr lang="en-US" sz="2300" spc="-46">
                <a:solidFill>
                  <a:srgbClr val="000000"/>
                </a:solidFill>
                <a:latin typeface="Arsenal Bold"/>
              </a:rPr>
              <a:t>Phía thiết bị:</a:t>
            </a:r>
          </a:p>
          <a:p>
            <a:pPr marL="496571" lvl="1" indent="-248285" algn="l">
              <a:lnSpc>
                <a:spcPts val="2760"/>
              </a:lnSpc>
              <a:buFont typeface="Arial"/>
              <a:buChar char="•"/>
            </a:pPr>
            <a:r>
              <a:rPr lang="en-US" sz="2300" spc="-46">
                <a:solidFill>
                  <a:srgbClr val="000000"/>
                </a:solidFill>
                <a:latin typeface="Arsenal Bold"/>
              </a:rPr>
              <a:t>Module ESP32:</a:t>
            </a:r>
            <a:r>
              <a:rPr lang="en-US" sz="2300" spc="-46">
                <a:solidFill>
                  <a:srgbClr val="000000"/>
                </a:solidFill>
                <a:latin typeface="Arsenal"/>
              </a:rPr>
              <a:t> Đóng vai trò là </a:t>
            </a:r>
            <a:r>
              <a:rPr lang="en-US" sz="2300" spc="-46">
                <a:solidFill>
                  <a:srgbClr val="000000"/>
                </a:solidFill>
                <a:latin typeface="Arsenal Bold"/>
              </a:rPr>
              <a:t>vi điều khiển trung tâm</a:t>
            </a:r>
            <a:r>
              <a:rPr lang="en-US" sz="2300" spc="-46">
                <a:solidFill>
                  <a:srgbClr val="000000"/>
                </a:solidFill>
                <a:latin typeface="Arsenal"/>
              </a:rPr>
              <a:t>, giao tiếp với cảm biến vân tay R307. Điều khiển hoạt động của khóa tủ. Giao tiếp với ứng dụng web thông qua MQTT</a:t>
            </a:r>
          </a:p>
          <a:p>
            <a:pPr marL="496571" lvl="1" indent="-248285" algn="l">
              <a:lnSpc>
                <a:spcPts val="2760"/>
              </a:lnSpc>
              <a:buFont typeface="Arial"/>
              <a:buChar char="•"/>
            </a:pPr>
            <a:r>
              <a:rPr lang="en-US" sz="2300" spc="-46">
                <a:solidFill>
                  <a:srgbClr val="000000"/>
                </a:solidFill>
                <a:latin typeface="Arsenal Bold"/>
              </a:rPr>
              <a:t>Module ESP32-CAM: </a:t>
            </a:r>
            <a:r>
              <a:rPr lang="en-US" sz="2300" spc="-46">
                <a:solidFill>
                  <a:srgbClr val="000000"/>
                </a:solidFill>
                <a:latin typeface="Arsenal"/>
              </a:rPr>
              <a:t>Có chức năng thu thập hình ảnh từ camera OV2640 và gửi đến ứng dụng web thông qua websocket khi có yêu cầu</a:t>
            </a:r>
          </a:p>
          <a:p>
            <a:pPr marL="496571" lvl="1" indent="-248285" algn="l">
              <a:lnSpc>
                <a:spcPts val="2760"/>
              </a:lnSpc>
              <a:buFont typeface="Arial"/>
              <a:buChar char="•"/>
            </a:pPr>
            <a:r>
              <a:rPr lang="en-US" sz="2300" spc="-46">
                <a:solidFill>
                  <a:srgbClr val="000000"/>
                </a:solidFill>
                <a:latin typeface="Arsenal Bold"/>
              </a:rPr>
              <a:t>Đèn led trạng thái (led RB)</a:t>
            </a:r>
            <a:r>
              <a:rPr lang="en-US" sz="2300" spc="-46">
                <a:solidFill>
                  <a:srgbClr val="000000"/>
                </a:solidFill>
                <a:latin typeface="Arsenal"/>
              </a:rPr>
              <a:t> hiển thị trạng thái hoạt động</a:t>
            </a:r>
          </a:p>
          <a:p>
            <a:pPr marL="496571" lvl="1" indent="-248285" algn="l">
              <a:lnSpc>
                <a:spcPts val="2760"/>
              </a:lnSpc>
              <a:buFont typeface="Arial"/>
              <a:buChar char="•"/>
            </a:pPr>
            <a:r>
              <a:rPr lang="en-US" sz="2300" spc="-46">
                <a:solidFill>
                  <a:srgbClr val="000000"/>
                </a:solidFill>
                <a:latin typeface="Arsenal"/>
              </a:rPr>
              <a:t>Sử dụng </a:t>
            </a:r>
            <a:r>
              <a:rPr lang="en-US" sz="2300" spc="-46">
                <a:solidFill>
                  <a:srgbClr val="000000"/>
                </a:solidFill>
                <a:latin typeface="Arsenal Bold"/>
              </a:rPr>
              <a:t>7 led</a:t>
            </a:r>
            <a:r>
              <a:rPr lang="en-US" sz="2300" spc="-46">
                <a:solidFill>
                  <a:srgbClr val="000000"/>
                </a:solidFill>
                <a:latin typeface="Arsenal"/>
              </a:rPr>
              <a:t> để mô phỏng cho 7 khóa điện từ</a:t>
            </a:r>
          </a:p>
          <a:p>
            <a:pPr marL="496571" lvl="1" indent="-248285" algn="l">
              <a:lnSpc>
                <a:spcPts val="2760"/>
              </a:lnSpc>
              <a:buFont typeface="Arial"/>
              <a:buChar char="•"/>
            </a:pPr>
            <a:r>
              <a:rPr lang="en-US" sz="2300" spc="-46">
                <a:solidFill>
                  <a:srgbClr val="000000"/>
                </a:solidFill>
                <a:latin typeface="Arsenal Bold"/>
              </a:rPr>
              <a:t>Cảm biến vân tay R307</a:t>
            </a:r>
            <a:r>
              <a:rPr lang="en-US" sz="2300" spc="-46">
                <a:solidFill>
                  <a:srgbClr val="000000"/>
                </a:solidFill>
                <a:latin typeface="Arsenal"/>
              </a:rPr>
              <a:t> để thu thập và lưu trữ vân tay</a:t>
            </a:r>
          </a:p>
          <a:p>
            <a:pPr marL="496571" lvl="1" indent="-248285" algn="l">
              <a:lnSpc>
                <a:spcPts val="2760"/>
              </a:lnSpc>
              <a:buFont typeface="Arial"/>
              <a:buChar char="•"/>
            </a:pPr>
            <a:r>
              <a:rPr lang="en-US" sz="2300" spc="-46">
                <a:solidFill>
                  <a:srgbClr val="000000"/>
                </a:solidFill>
                <a:latin typeface="Arsenal Bold"/>
              </a:rPr>
              <a:t>Adapter 5V</a:t>
            </a:r>
          </a:p>
          <a:p>
            <a:pPr algn="l">
              <a:lnSpc>
                <a:spcPts val="2760"/>
              </a:lnSpc>
            </a:pPr>
            <a:endParaRPr lang="en-US" sz="2300" spc="-46">
              <a:solidFill>
                <a:srgbClr val="000000"/>
              </a:solidFill>
              <a:latin typeface="Arsenal Bold"/>
            </a:endParaRPr>
          </a:p>
          <a:p>
            <a:pPr algn="l">
              <a:lnSpc>
                <a:spcPts val="2760"/>
              </a:lnSpc>
            </a:pPr>
            <a:r>
              <a:rPr lang="en-US" sz="2300" spc="-46">
                <a:solidFill>
                  <a:srgbClr val="000000"/>
                </a:solidFill>
                <a:latin typeface="Arsenal Bold"/>
              </a:rPr>
              <a:t>Phía máy chủ:</a:t>
            </a:r>
          </a:p>
          <a:p>
            <a:pPr marL="496571" lvl="1" indent="-248285" algn="l">
              <a:lnSpc>
                <a:spcPts val="2760"/>
              </a:lnSpc>
              <a:buFont typeface="Arial"/>
              <a:buChar char="•"/>
            </a:pPr>
            <a:r>
              <a:rPr lang="en-US" sz="2300" spc="-46">
                <a:solidFill>
                  <a:srgbClr val="000000"/>
                </a:solidFill>
                <a:latin typeface="Arsenal"/>
              </a:rPr>
              <a:t>Dùng </a:t>
            </a:r>
            <a:r>
              <a:rPr lang="en-US" sz="2300" spc="-46">
                <a:solidFill>
                  <a:srgbClr val="000000"/>
                </a:solidFill>
                <a:latin typeface="Arsenal Bold"/>
              </a:rPr>
              <a:t>laptop </a:t>
            </a:r>
            <a:r>
              <a:rPr lang="en-US" sz="2300" spc="-46">
                <a:solidFill>
                  <a:srgbClr val="000000"/>
                </a:solidFill>
                <a:latin typeface="Arsenal"/>
              </a:rPr>
              <a:t>để thực thi </a:t>
            </a:r>
            <a:r>
              <a:rPr lang="en-US" sz="2300" spc="-46">
                <a:solidFill>
                  <a:srgbClr val="000000"/>
                </a:solidFill>
                <a:latin typeface="Arsenal Bold"/>
              </a:rPr>
              <a:t>server</a:t>
            </a:r>
          </a:p>
          <a:p>
            <a:pPr marL="496571" lvl="1" indent="-248285" algn="l">
              <a:lnSpc>
                <a:spcPts val="2760"/>
              </a:lnSpc>
              <a:buFont typeface="Arial"/>
              <a:buChar char="•"/>
            </a:pPr>
            <a:r>
              <a:rPr lang="en-US" sz="2300" spc="-46">
                <a:solidFill>
                  <a:srgbClr val="000000"/>
                </a:solidFill>
                <a:latin typeface="Arsenal Bold"/>
              </a:rPr>
              <a:t>Frontend</a:t>
            </a:r>
            <a:r>
              <a:rPr lang="en-US" sz="2300" spc="-46">
                <a:solidFill>
                  <a:srgbClr val="000000"/>
                </a:solidFill>
                <a:latin typeface="Arsenal"/>
              </a:rPr>
              <a:t> được viết bằng ngôn ngữ </a:t>
            </a:r>
            <a:r>
              <a:rPr lang="en-US" sz="2300" spc="-46">
                <a:solidFill>
                  <a:srgbClr val="000000"/>
                </a:solidFill>
                <a:latin typeface="Arsenal Bold"/>
              </a:rPr>
              <a:t>HTML, CSS, JavaScript</a:t>
            </a:r>
            <a:r>
              <a:rPr lang="en-US" sz="2300" spc="-46">
                <a:solidFill>
                  <a:srgbClr val="000000"/>
                </a:solidFill>
                <a:latin typeface="Arsenal"/>
              </a:rPr>
              <a:t> để thiết kế giao diện người dùng, hiển thị hình ảnh</a:t>
            </a:r>
          </a:p>
          <a:p>
            <a:pPr marL="496571" lvl="1" indent="-248285" algn="l">
              <a:lnSpc>
                <a:spcPts val="2760"/>
              </a:lnSpc>
              <a:buFont typeface="Arial"/>
              <a:buChar char="•"/>
            </a:pPr>
            <a:r>
              <a:rPr lang="en-US" sz="2300" spc="-46">
                <a:solidFill>
                  <a:srgbClr val="000000"/>
                </a:solidFill>
                <a:latin typeface="Arsenal Bold"/>
              </a:rPr>
              <a:t>Backend</a:t>
            </a:r>
            <a:r>
              <a:rPr lang="en-US" sz="2300" spc="-46">
                <a:solidFill>
                  <a:srgbClr val="000000"/>
                </a:solidFill>
                <a:latin typeface="Arsenal"/>
              </a:rPr>
              <a:t> được viết bằng ngôn ngữ </a:t>
            </a:r>
            <a:r>
              <a:rPr lang="en-US" sz="2300" spc="-46">
                <a:solidFill>
                  <a:srgbClr val="000000"/>
                </a:solidFill>
                <a:latin typeface="Arsenal Bold"/>
              </a:rPr>
              <a:t>Python</a:t>
            </a:r>
            <a:r>
              <a:rPr lang="en-US" sz="2300" spc="-46">
                <a:solidFill>
                  <a:srgbClr val="000000"/>
                </a:solidFill>
                <a:latin typeface="Arsenal"/>
              </a:rPr>
              <a:t> để xử lý các nhiệm vụ liên quan đến hình ảnh, tương tác với database để lưu trữ hình ảnh</a:t>
            </a:r>
          </a:p>
        </p:txBody>
      </p:sp>
      <p:sp>
        <p:nvSpPr>
          <p:cNvPr id="8" name="TextBox 8"/>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9" name="TextBox 9"/>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0" name="TextBox 10"/>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1" name="TextBox 11"/>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9</a:t>
            </a:r>
          </a:p>
        </p:txBody>
      </p:sp>
      <p:sp>
        <p:nvSpPr>
          <p:cNvPr id="12" name="AutoShape 12"/>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3" name="Freeform 13"/>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fade">
                                      <p:cBhvr>
                                        <p:cTn id="29" dur="1000"/>
                                        <p:tgtEl>
                                          <p:spTgt spid="7">
                                            <p:txEl>
                                              <p:pRg st="2" end="2"/>
                                            </p:txEl>
                                          </p:spTgt>
                                        </p:tgtEl>
                                      </p:cBhvr>
                                    </p:animEffect>
                                    <p:anim calcmode="lin" valueType="num">
                                      <p:cBhvr>
                                        <p:cTn id="3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1000"/>
                                        <p:tgtEl>
                                          <p:spTgt spid="7">
                                            <p:txEl>
                                              <p:pRg st="3" end="3"/>
                                            </p:txEl>
                                          </p:spTgt>
                                        </p:tgtEl>
                                      </p:cBhvr>
                                    </p:animEffect>
                                    <p:anim calcmode="lin" valueType="num">
                                      <p:cBhvr>
                                        <p:cTn id="3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Effect transition="in" filter="fade">
                                      <p:cBhvr>
                                        <p:cTn id="39" dur="1000"/>
                                        <p:tgtEl>
                                          <p:spTgt spid="7">
                                            <p:txEl>
                                              <p:pRg st="4" end="4"/>
                                            </p:txEl>
                                          </p:spTgt>
                                        </p:tgtEl>
                                      </p:cBhvr>
                                    </p:animEffect>
                                    <p:anim calcmode="lin" valueType="num">
                                      <p:cBhvr>
                                        <p:cTn id="40"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7">
                                            <p:txEl>
                                              <p:pRg st="4" end="4"/>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
                                            <p:txEl>
                                              <p:pRg st="5" end="5"/>
                                            </p:txEl>
                                          </p:spTgt>
                                        </p:tgtEl>
                                        <p:attrNameLst>
                                          <p:attrName>style.visibility</p:attrName>
                                        </p:attrNameLst>
                                      </p:cBhvr>
                                      <p:to>
                                        <p:strVal val="visible"/>
                                      </p:to>
                                    </p:set>
                                    <p:animEffect transition="in" filter="fade">
                                      <p:cBhvr>
                                        <p:cTn id="44" dur="1000"/>
                                        <p:tgtEl>
                                          <p:spTgt spid="7">
                                            <p:txEl>
                                              <p:pRg st="5" end="5"/>
                                            </p:txEl>
                                          </p:spTgt>
                                        </p:tgtEl>
                                      </p:cBhvr>
                                    </p:animEffect>
                                    <p:anim calcmode="lin" valueType="num">
                                      <p:cBhvr>
                                        <p:cTn id="45"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6"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fade">
                                      <p:cBhvr>
                                        <p:cTn id="49" dur="1000"/>
                                        <p:tgtEl>
                                          <p:spTgt spid="7">
                                            <p:txEl>
                                              <p:pRg st="6" end="6"/>
                                            </p:txEl>
                                          </p:spTgt>
                                        </p:tgtEl>
                                      </p:cBhvr>
                                    </p:animEffect>
                                    <p:anim calcmode="lin" valueType="num">
                                      <p:cBhvr>
                                        <p:cTn id="5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7">
                                            <p:txEl>
                                              <p:pRg st="8" end="8"/>
                                            </p:txEl>
                                          </p:spTgt>
                                        </p:tgtEl>
                                        <p:attrNameLst>
                                          <p:attrName>style.visibility</p:attrName>
                                        </p:attrNameLst>
                                      </p:cBhvr>
                                      <p:to>
                                        <p:strVal val="visible"/>
                                      </p:to>
                                    </p:set>
                                    <p:animEffect transition="in" filter="fade">
                                      <p:cBhvr>
                                        <p:cTn id="56" dur="1000"/>
                                        <p:tgtEl>
                                          <p:spTgt spid="7">
                                            <p:txEl>
                                              <p:pRg st="8" end="8"/>
                                            </p:txEl>
                                          </p:spTgt>
                                        </p:tgtEl>
                                      </p:cBhvr>
                                    </p:animEffect>
                                    <p:anim calcmode="lin" valueType="num">
                                      <p:cBhvr>
                                        <p:cTn id="57"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7">
                                            <p:txEl>
                                              <p:pRg st="8" end="8"/>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7">
                                            <p:txEl>
                                              <p:pRg st="9" end="9"/>
                                            </p:txEl>
                                          </p:spTgt>
                                        </p:tgtEl>
                                        <p:attrNameLst>
                                          <p:attrName>style.visibility</p:attrName>
                                        </p:attrNameLst>
                                      </p:cBhvr>
                                      <p:to>
                                        <p:strVal val="visible"/>
                                      </p:to>
                                    </p:set>
                                    <p:animEffect transition="in" filter="fade">
                                      <p:cBhvr>
                                        <p:cTn id="61" dur="1000"/>
                                        <p:tgtEl>
                                          <p:spTgt spid="7">
                                            <p:txEl>
                                              <p:pRg st="9" end="9"/>
                                            </p:txEl>
                                          </p:spTgt>
                                        </p:tgtEl>
                                      </p:cBhvr>
                                    </p:animEffect>
                                    <p:anim calcmode="lin" valueType="num">
                                      <p:cBhvr>
                                        <p:cTn id="62"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63" dur="1000" fill="hold"/>
                                        <p:tgtEl>
                                          <p:spTgt spid="7">
                                            <p:txEl>
                                              <p:pRg st="9" end="9"/>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7">
                                            <p:txEl>
                                              <p:pRg st="10" end="10"/>
                                            </p:txEl>
                                          </p:spTgt>
                                        </p:tgtEl>
                                        <p:attrNameLst>
                                          <p:attrName>style.visibility</p:attrName>
                                        </p:attrNameLst>
                                      </p:cBhvr>
                                      <p:to>
                                        <p:strVal val="visible"/>
                                      </p:to>
                                    </p:set>
                                    <p:animEffect transition="in" filter="fade">
                                      <p:cBhvr>
                                        <p:cTn id="66" dur="1000"/>
                                        <p:tgtEl>
                                          <p:spTgt spid="7">
                                            <p:txEl>
                                              <p:pRg st="10" end="10"/>
                                            </p:txEl>
                                          </p:spTgt>
                                        </p:tgtEl>
                                      </p:cBhvr>
                                    </p:animEffect>
                                    <p:anim calcmode="lin" valueType="num">
                                      <p:cBhvr>
                                        <p:cTn id="67"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68" dur="1000" fill="hold"/>
                                        <p:tgtEl>
                                          <p:spTgt spid="7">
                                            <p:txEl>
                                              <p:pRg st="10" end="10"/>
                                            </p:txEl>
                                          </p:spTgt>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7">
                                            <p:txEl>
                                              <p:pRg st="11" end="11"/>
                                            </p:txEl>
                                          </p:spTgt>
                                        </p:tgtEl>
                                        <p:attrNameLst>
                                          <p:attrName>style.visibility</p:attrName>
                                        </p:attrNameLst>
                                      </p:cBhvr>
                                      <p:to>
                                        <p:strVal val="visible"/>
                                      </p:to>
                                    </p:set>
                                    <p:animEffect transition="in" filter="fade">
                                      <p:cBhvr>
                                        <p:cTn id="71" dur="1000"/>
                                        <p:tgtEl>
                                          <p:spTgt spid="7">
                                            <p:txEl>
                                              <p:pRg st="11" end="11"/>
                                            </p:txEl>
                                          </p:spTgt>
                                        </p:tgtEl>
                                      </p:cBhvr>
                                    </p:animEffect>
                                    <p:anim calcmode="lin" valueType="num">
                                      <p:cBhvr>
                                        <p:cTn id="72"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73" dur="1000" fill="hold"/>
                                        <p:tgtEl>
                                          <p:spTgt spid="7">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7206" y="3692515"/>
            <a:ext cx="3697032" cy="3290879"/>
          </a:xfrm>
          <a:custGeom>
            <a:avLst/>
            <a:gdLst/>
            <a:ahLst/>
            <a:cxnLst/>
            <a:rect l="l" t="t" r="r" b="b"/>
            <a:pathLst>
              <a:path w="3697032" h="3290879">
                <a:moveTo>
                  <a:pt x="0" y="0"/>
                </a:moveTo>
                <a:lnTo>
                  <a:pt x="3697032" y="0"/>
                </a:lnTo>
                <a:lnTo>
                  <a:pt x="3697032" y="3290879"/>
                </a:lnTo>
                <a:lnTo>
                  <a:pt x="0" y="3290879"/>
                </a:lnTo>
                <a:lnTo>
                  <a:pt x="0" y="0"/>
                </a:lnTo>
                <a:close/>
              </a:path>
            </a:pathLst>
          </a:custGeom>
          <a:blipFill>
            <a:blip r:embed="rId2"/>
            <a:stretch>
              <a:fillRect/>
            </a:stretch>
          </a:blipFill>
        </p:spPr>
      </p:sp>
      <p:sp>
        <p:nvSpPr>
          <p:cNvPr id="3" name="Freeform 3"/>
          <p:cNvSpPr/>
          <p:nvPr/>
        </p:nvSpPr>
        <p:spPr>
          <a:xfrm>
            <a:off x="7553778" y="627043"/>
            <a:ext cx="3121824" cy="3121824"/>
          </a:xfrm>
          <a:custGeom>
            <a:avLst/>
            <a:gdLst/>
            <a:ahLst/>
            <a:cxnLst/>
            <a:rect l="l" t="t" r="r" b="b"/>
            <a:pathLst>
              <a:path w="3121824" h="3121824">
                <a:moveTo>
                  <a:pt x="0" y="0"/>
                </a:moveTo>
                <a:lnTo>
                  <a:pt x="3121825" y="0"/>
                </a:lnTo>
                <a:lnTo>
                  <a:pt x="3121825" y="3121825"/>
                </a:lnTo>
                <a:lnTo>
                  <a:pt x="0" y="3121825"/>
                </a:lnTo>
                <a:lnTo>
                  <a:pt x="0" y="0"/>
                </a:lnTo>
                <a:close/>
              </a:path>
            </a:pathLst>
          </a:custGeom>
          <a:blipFill>
            <a:blip r:embed="rId3"/>
            <a:stretch>
              <a:fillRect/>
            </a:stretch>
          </a:blipFill>
        </p:spPr>
      </p:sp>
      <p:sp>
        <p:nvSpPr>
          <p:cNvPr id="4" name="Freeform 4"/>
          <p:cNvSpPr/>
          <p:nvPr/>
        </p:nvSpPr>
        <p:spPr>
          <a:xfrm>
            <a:off x="13514154" y="800748"/>
            <a:ext cx="3037728" cy="2948120"/>
          </a:xfrm>
          <a:custGeom>
            <a:avLst/>
            <a:gdLst/>
            <a:ahLst/>
            <a:cxnLst/>
            <a:rect l="l" t="t" r="r" b="b"/>
            <a:pathLst>
              <a:path w="3037728" h="2948120">
                <a:moveTo>
                  <a:pt x="0" y="0"/>
                </a:moveTo>
                <a:lnTo>
                  <a:pt x="3037728" y="0"/>
                </a:lnTo>
                <a:lnTo>
                  <a:pt x="3037728" y="2948120"/>
                </a:lnTo>
                <a:lnTo>
                  <a:pt x="0" y="2948120"/>
                </a:lnTo>
                <a:lnTo>
                  <a:pt x="0" y="0"/>
                </a:lnTo>
                <a:close/>
              </a:path>
            </a:pathLst>
          </a:custGeom>
          <a:blipFill>
            <a:blip r:embed="rId4"/>
            <a:stretch>
              <a:fillRect/>
            </a:stretch>
          </a:blipFill>
        </p:spPr>
      </p:sp>
      <p:sp>
        <p:nvSpPr>
          <p:cNvPr id="5" name="Freeform 5"/>
          <p:cNvSpPr/>
          <p:nvPr/>
        </p:nvSpPr>
        <p:spPr>
          <a:xfrm>
            <a:off x="13022875" y="5485295"/>
            <a:ext cx="4020287" cy="2836595"/>
          </a:xfrm>
          <a:custGeom>
            <a:avLst/>
            <a:gdLst/>
            <a:ahLst/>
            <a:cxnLst/>
            <a:rect l="l" t="t" r="r" b="b"/>
            <a:pathLst>
              <a:path w="4020287" h="2836595">
                <a:moveTo>
                  <a:pt x="0" y="0"/>
                </a:moveTo>
                <a:lnTo>
                  <a:pt x="4020287" y="0"/>
                </a:lnTo>
                <a:lnTo>
                  <a:pt x="4020287" y="2836595"/>
                </a:lnTo>
                <a:lnTo>
                  <a:pt x="0" y="2836595"/>
                </a:lnTo>
                <a:lnTo>
                  <a:pt x="0" y="0"/>
                </a:lnTo>
                <a:close/>
              </a:path>
            </a:pathLst>
          </a:custGeom>
          <a:blipFill>
            <a:blip r:embed="rId5"/>
            <a:stretch>
              <a:fillRect/>
            </a:stretch>
          </a:blipFill>
        </p:spPr>
      </p:sp>
      <p:sp>
        <p:nvSpPr>
          <p:cNvPr id="6" name="Freeform 6"/>
          <p:cNvSpPr/>
          <p:nvPr/>
        </p:nvSpPr>
        <p:spPr>
          <a:xfrm>
            <a:off x="7583088" y="5206037"/>
            <a:ext cx="3063205" cy="3167525"/>
          </a:xfrm>
          <a:custGeom>
            <a:avLst/>
            <a:gdLst/>
            <a:ahLst/>
            <a:cxnLst/>
            <a:rect l="l" t="t" r="r" b="b"/>
            <a:pathLst>
              <a:path w="3063205" h="3167525">
                <a:moveTo>
                  <a:pt x="0" y="0"/>
                </a:moveTo>
                <a:lnTo>
                  <a:pt x="3063205" y="0"/>
                </a:lnTo>
                <a:lnTo>
                  <a:pt x="3063205" y="3167525"/>
                </a:lnTo>
                <a:lnTo>
                  <a:pt x="0" y="3167525"/>
                </a:lnTo>
                <a:lnTo>
                  <a:pt x="0" y="0"/>
                </a:lnTo>
                <a:close/>
              </a:path>
            </a:pathLst>
          </a:custGeom>
          <a:blipFill>
            <a:blip r:embed="rId6"/>
            <a:stretch>
              <a:fillRect/>
            </a:stretch>
          </a:blipFill>
        </p:spPr>
      </p:sp>
      <p:sp>
        <p:nvSpPr>
          <p:cNvPr id="7" name="TextBox 7"/>
          <p:cNvSpPr txBox="1"/>
          <p:nvPr/>
        </p:nvSpPr>
        <p:spPr>
          <a:xfrm>
            <a:off x="2062606" y="7403856"/>
            <a:ext cx="1969736" cy="410369"/>
          </a:xfrm>
          <a:prstGeom prst="rect">
            <a:avLst/>
          </a:prstGeom>
        </p:spPr>
        <p:txBody>
          <a:bodyPr wrap="square" lIns="0" tIns="0" rIns="0" bIns="0" rtlCol="0" anchor="t">
            <a:spAutoFit/>
          </a:bodyPr>
          <a:lstStyle/>
          <a:p>
            <a:pPr algn="ctr">
              <a:lnSpc>
                <a:spcPts val="3220"/>
              </a:lnSpc>
            </a:pPr>
            <a:r>
              <a:rPr lang="en-US" sz="2300">
                <a:solidFill>
                  <a:srgbClr val="2A2E30"/>
                </a:solidFill>
                <a:latin typeface="Arsenal Bold"/>
              </a:rPr>
              <a:t>Module ESP32</a:t>
            </a:r>
          </a:p>
        </p:txBody>
      </p:sp>
      <p:sp>
        <p:nvSpPr>
          <p:cNvPr id="8" name="TextBox 8"/>
          <p:cNvSpPr txBox="1"/>
          <p:nvPr/>
        </p:nvSpPr>
        <p:spPr>
          <a:xfrm>
            <a:off x="7754278" y="3988026"/>
            <a:ext cx="2720823" cy="410369"/>
          </a:xfrm>
          <a:prstGeom prst="rect">
            <a:avLst/>
          </a:prstGeom>
        </p:spPr>
        <p:txBody>
          <a:bodyPr wrap="square" lIns="0" tIns="0" rIns="0" bIns="0" rtlCol="0" anchor="t">
            <a:spAutoFit/>
          </a:bodyPr>
          <a:lstStyle/>
          <a:p>
            <a:pPr algn="ctr">
              <a:lnSpc>
                <a:spcPts val="3220"/>
              </a:lnSpc>
            </a:pPr>
            <a:r>
              <a:rPr lang="en-US" sz="2300">
                <a:solidFill>
                  <a:srgbClr val="2A2E30"/>
                </a:solidFill>
                <a:latin typeface="Arsenal Bold"/>
              </a:rPr>
              <a:t>Module ESP32-CAM</a:t>
            </a:r>
          </a:p>
        </p:txBody>
      </p:sp>
      <p:sp>
        <p:nvSpPr>
          <p:cNvPr id="9" name="TextBox 9"/>
          <p:cNvSpPr txBox="1"/>
          <p:nvPr/>
        </p:nvSpPr>
        <p:spPr>
          <a:xfrm>
            <a:off x="13514154" y="3907249"/>
            <a:ext cx="3037727" cy="410369"/>
          </a:xfrm>
          <a:prstGeom prst="rect">
            <a:avLst/>
          </a:prstGeom>
        </p:spPr>
        <p:txBody>
          <a:bodyPr wrap="square" lIns="0" tIns="0" rIns="0" bIns="0" rtlCol="0" anchor="t">
            <a:spAutoFit/>
          </a:bodyPr>
          <a:lstStyle/>
          <a:p>
            <a:pPr algn="ctr">
              <a:lnSpc>
                <a:spcPts val="3220"/>
              </a:lnSpc>
            </a:pPr>
            <a:r>
              <a:rPr lang="en-US" sz="2300">
                <a:solidFill>
                  <a:srgbClr val="2A2E30"/>
                </a:solidFill>
                <a:latin typeface="Arsenal Bold"/>
              </a:rPr>
              <a:t>Cảm biến vân tay R307</a:t>
            </a:r>
          </a:p>
        </p:txBody>
      </p:sp>
      <p:sp>
        <p:nvSpPr>
          <p:cNvPr id="10" name="TextBox 10"/>
          <p:cNvSpPr txBox="1"/>
          <p:nvPr/>
        </p:nvSpPr>
        <p:spPr>
          <a:xfrm>
            <a:off x="8086279" y="8521915"/>
            <a:ext cx="2353866" cy="389254"/>
          </a:xfrm>
          <a:prstGeom prst="rect">
            <a:avLst/>
          </a:prstGeom>
        </p:spPr>
        <p:txBody>
          <a:bodyPr lIns="0" tIns="0" rIns="0" bIns="0" rtlCol="0" anchor="t">
            <a:spAutoFit/>
          </a:bodyPr>
          <a:lstStyle/>
          <a:p>
            <a:pPr algn="ctr">
              <a:lnSpc>
                <a:spcPts val="3220"/>
              </a:lnSpc>
            </a:pPr>
            <a:r>
              <a:rPr lang="en-US" sz="2300">
                <a:solidFill>
                  <a:srgbClr val="2A2E30"/>
                </a:solidFill>
                <a:latin typeface="Arsenal Bold"/>
              </a:rPr>
              <a:t>Led trạng thái (RG)</a:t>
            </a:r>
          </a:p>
        </p:txBody>
      </p:sp>
      <p:sp>
        <p:nvSpPr>
          <p:cNvPr id="11" name="TextBox 11"/>
          <p:cNvSpPr txBox="1"/>
          <p:nvPr/>
        </p:nvSpPr>
        <p:spPr>
          <a:xfrm>
            <a:off x="13897385" y="8521915"/>
            <a:ext cx="2271266" cy="389254"/>
          </a:xfrm>
          <a:prstGeom prst="rect">
            <a:avLst/>
          </a:prstGeom>
        </p:spPr>
        <p:txBody>
          <a:bodyPr lIns="0" tIns="0" rIns="0" bIns="0" rtlCol="0" anchor="t">
            <a:spAutoFit/>
          </a:bodyPr>
          <a:lstStyle/>
          <a:p>
            <a:pPr algn="ctr">
              <a:lnSpc>
                <a:spcPts val="3220"/>
              </a:lnSpc>
            </a:pPr>
            <a:r>
              <a:rPr lang="en-US" sz="2300">
                <a:solidFill>
                  <a:srgbClr val="2A2E30"/>
                </a:solidFill>
                <a:latin typeface="Arsenal Bold"/>
              </a:rPr>
              <a:t>Led cửa (xanh lục)</a:t>
            </a:r>
          </a:p>
        </p:txBody>
      </p:sp>
      <p:sp>
        <p:nvSpPr>
          <p:cNvPr id="12" name="AutoShape 12"/>
          <p:cNvSpPr/>
          <p:nvPr/>
        </p:nvSpPr>
        <p:spPr>
          <a:xfrm flipV="1">
            <a:off x="279472" y="1783143"/>
            <a:ext cx="4846459" cy="0"/>
          </a:xfrm>
          <a:prstGeom prst="line">
            <a:avLst/>
          </a:prstGeom>
          <a:ln w="66675" cap="flat">
            <a:solidFill>
              <a:srgbClr val="345C72"/>
            </a:solidFill>
            <a:prstDash val="solid"/>
            <a:headEnd type="none" w="sm" len="sm"/>
            <a:tailEnd type="none" w="sm" len="sm"/>
          </a:ln>
        </p:spPr>
      </p:sp>
      <p:sp>
        <p:nvSpPr>
          <p:cNvPr id="13" name="TextBox 13"/>
          <p:cNvSpPr txBox="1"/>
          <p:nvPr/>
        </p:nvSpPr>
        <p:spPr>
          <a:xfrm>
            <a:off x="279472" y="1768856"/>
            <a:ext cx="7893766" cy="762000"/>
          </a:xfrm>
          <a:prstGeom prst="rect">
            <a:avLst/>
          </a:prstGeom>
        </p:spPr>
        <p:txBody>
          <a:bodyPr lIns="0" tIns="0" rIns="0" bIns="0" rtlCol="0" anchor="t">
            <a:spAutoFit/>
          </a:bodyPr>
          <a:lstStyle/>
          <a:p>
            <a:pPr marL="0" lvl="0" indent="0" algn="l">
              <a:lnSpc>
                <a:spcPts val="6299"/>
              </a:lnSpc>
              <a:spcBef>
                <a:spcPct val="0"/>
              </a:spcBef>
            </a:pPr>
            <a:r>
              <a:rPr lang="en-US" sz="4500">
                <a:solidFill>
                  <a:srgbClr val="345C72"/>
                </a:solidFill>
                <a:latin typeface="Radley"/>
              </a:rPr>
              <a:t>Các linh kiện sử dụng</a:t>
            </a:r>
          </a:p>
        </p:txBody>
      </p:sp>
      <p:sp>
        <p:nvSpPr>
          <p:cNvPr id="14" name="TextBox 14"/>
          <p:cNvSpPr txBox="1"/>
          <p:nvPr/>
        </p:nvSpPr>
        <p:spPr>
          <a:xfrm>
            <a:off x="317002" y="503618"/>
            <a:ext cx="5460945"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cứng</a:t>
            </a:r>
          </a:p>
        </p:txBody>
      </p:sp>
      <p:sp>
        <p:nvSpPr>
          <p:cNvPr id="15" name="TextBox 15"/>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6" name="TextBox 16"/>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7" name="TextBox 17"/>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8" name="TextBox 18"/>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10</a:t>
            </a:r>
          </a:p>
        </p:txBody>
      </p:sp>
      <p:sp>
        <p:nvSpPr>
          <p:cNvPr id="19" name="AutoShape 19"/>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20" name="Freeform 20"/>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7"/>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1000"/>
                                        <p:tgtEl>
                                          <p:spTgt spid="5"/>
                                        </p:tgtEl>
                                      </p:cBhvr>
                                    </p:animEffect>
                                    <p:anim calcmode="lin" valueType="num">
                                      <p:cBhvr>
                                        <p:cTn id="56" dur="1000" fill="hold"/>
                                        <p:tgtEl>
                                          <p:spTgt spid="5"/>
                                        </p:tgtEl>
                                        <p:attrNameLst>
                                          <p:attrName>ppt_x</p:attrName>
                                        </p:attrNameLst>
                                      </p:cBhvr>
                                      <p:tavLst>
                                        <p:tav tm="0">
                                          <p:val>
                                            <p:strVal val="#ppt_x"/>
                                          </p:val>
                                        </p:tav>
                                        <p:tav tm="100000">
                                          <p:val>
                                            <p:strVal val="#ppt_x"/>
                                          </p:val>
                                        </p:tav>
                                      </p:tavLst>
                                    </p:anim>
                                    <p:anim calcmode="lin" valueType="num">
                                      <p:cBhvr>
                                        <p:cTn id="57" dur="1000" fill="hold"/>
                                        <p:tgtEl>
                                          <p:spTgt spid="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1000"/>
                                        <p:tgtEl>
                                          <p:spTgt spid="11"/>
                                        </p:tgtEl>
                                      </p:cBhvr>
                                    </p:animEffect>
                                    <p:anim calcmode="lin" valueType="num">
                                      <p:cBhvr>
                                        <p:cTn id="61" dur="1000" fill="hold"/>
                                        <p:tgtEl>
                                          <p:spTgt spid="11"/>
                                        </p:tgtEl>
                                        <p:attrNameLst>
                                          <p:attrName>ppt_x</p:attrName>
                                        </p:attrNameLst>
                                      </p:cBhvr>
                                      <p:tavLst>
                                        <p:tav tm="0">
                                          <p:val>
                                            <p:strVal val="#ppt_x"/>
                                          </p:val>
                                        </p:tav>
                                        <p:tav tm="100000">
                                          <p:val>
                                            <p:strVal val="#ppt_x"/>
                                          </p:val>
                                        </p:tav>
                                      </p:tavLst>
                                    </p:anim>
                                    <p:anim calcmode="lin" valueType="num">
                                      <p:cBhvr>
                                        <p:cTn id="6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28893" y="822875"/>
            <a:ext cx="10018433" cy="7897510"/>
          </a:xfrm>
          <a:custGeom>
            <a:avLst/>
            <a:gdLst/>
            <a:ahLst/>
            <a:cxnLst/>
            <a:rect l="l" t="t" r="r" b="b"/>
            <a:pathLst>
              <a:path w="10018433" h="7897510">
                <a:moveTo>
                  <a:pt x="0" y="0"/>
                </a:moveTo>
                <a:lnTo>
                  <a:pt x="10018433" y="0"/>
                </a:lnTo>
                <a:lnTo>
                  <a:pt x="10018433" y="7897510"/>
                </a:lnTo>
                <a:lnTo>
                  <a:pt x="0" y="7897510"/>
                </a:lnTo>
                <a:lnTo>
                  <a:pt x="0" y="0"/>
                </a:lnTo>
                <a:close/>
              </a:path>
            </a:pathLst>
          </a:custGeom>
          <a:blipFill>
            <a:blip r:embed="rId2"/>
            <a:stretch>
              <a:fillRect/>
            </a:stretch>
          </a:blipFill>
        </p:spPr>
      </p:sp>
      <p:sp>
        <p:nvSpPr>
          <p:cNvPr id="3" name="TextBox 3"/>
          <p:cNvSpPr txBox="1"/>
          <p:nvPr/>
        </p:nvSpPr>
        <p:spPr>
          <a:xfrm>
            <a:off x="10400943" y="9039860"/>
            <a:ext cx="3274332" cy="389255"/>
          </a:xfrm>
          <a:prstGeom prst="rect">
            <a:avLst/>
          </a:prstGeom>
        </p:spPr>
        <p:txBody>
          <a:bodyPr lIns="0" tIns="0" rIns="0" bIns="0" rtlCol="0" anchor="t">
            <a:spAutoFit/>
          </a:bodyPr>
          <a:lstStyle/>
          <a:p>
            <a:pPr marL="0" lvl="0" indent="0" algn="ctr">
              <a:lnSpc>
                <a:spcPts val="3220"/>
              </a:lnSpc>
              <a:spcBef>
                <a:spcPct val="0"/>
              </a:spcBef>
            </a:pPr>
            <a:r>
              <a:rPr lang="en-US" sz="2300">
                <a:solidFill>
                  <a:srgbClr val="000000"/>
                </a:solidFill>
                <a:latin typeface="Arsenal Bold"/>
              </a:rPr>
              <a:t>Sơ đồ mạch chi tiết</a:t>
            </a:r>
          </a:p>
        </p:txBody>
      </p:sp>
      <p:sp>
        <p:nvSpPr>
          <p:cNvPr id="4" name="TextBox 4"/>
          <p:cNvSpPr txBox="1"/>
          <p:nvPr/>
        </p:nvSpPr>
        <p:spPr>
          <a:xfrm>
            <a:off x="317002" y="1768856"/>
            <a:ext cx="6624694" cy="762000"/>
          </a:xfrm>
          <a:prstGeom prst="rect">
            <a:avLst/>
          </a:prstGeom>
        </p:spPr>
        <p:txBody>
          <a:bodyPr lIns="0" tIns="0" rIns="0" bIns="0" rtlCol="0" anchor="t">
            <a:spAutoFit/>
          </a:bodyPr>
          <a:lstStyle/>
          <a:p>
            <a:pPr marL="0" lvl="0" indent="0" algn="l">
              <a:lnSpc>
                <a:spcPts val="6299"/>
              </a:lnSpc>
              <a:spcBef>
                <a:spcPct val="0"/>
              </a:spcBef>
            </a:pPr>
            <a:r>
              <a:rPr lang="en-US" sz="4500">
                <a:solidFill>
                  <a:srgbClr val="345C72"/>
                </a:solidFill>
                <a:latin typeface="Radley"/>
              </a:rPr>
              <a:t>Sơ đồ mạch của hệ thống</a:t>
            </a:r>
          </a:p>
        </p:txBody>
      </p:sp>
      <p:sp>
        <p:nvSpPr>
          <p:cNvPr id="5" name="TextBox 5"/>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6" name="TextBox 6"/>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7" name="TextBox 7"/>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8" name="TextBox 8"/>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11</a:t>
            </a:r>
          </a:p>
        </p:txBody>
      </p:sp>
      <p:sp>
        <p:nvSpPr>
          <p:cNvPr id="9" name="AutoShape 9"/>
          <p:cNvSpPr/>
          <p:nvPr/>
        </p:nvSpPr>
        <p:spPr>
          <a:xfrm flipV="1">
            <a:off x="279472" y="1783143"/>
            <a:ext cx="4846459" cy="0"/>
          </a:xfrm>
          <a:prstGeom prst="line">
            <a:avLst/>
          </a:prstGeom>
          <a:ln w="66675" cap="flat">
            <a:solidFill>
              <a:srgbClr val="345C72"/>
            </a:solidFill>
            <a:prstDash val="solid"/>
            <a:headEnd type="none" w="sm" len="sm"/>
            <a:tailEnd type="none" w="sm" len="sm"/>
          </a:ln>
        </p:spPr>
      </p:sp>
      <p:sp>
        <p:nvSpPr>
          <p:cNvPr id="10" name="TextBox 10"/>
          <p:cNvSpPr txBox="1"/>
          <p:nvPr/>
        </p:nvSpPr>
        <p:spPr>
          <a:xfrm>
            <a:off x="317002" y="503618"/>
            <a:ext cx="5460945"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cứng</a:t>
            </a:r>
          </a:p>
        </p:txBody>
      </p:sp>
      <p:sp>
        <p:nvSpPr>
          <p:cNvPr id="11" name="AutoShape 11"/>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2" name="Freeform 12"/>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0713" y="2872798"/>
            <a:ext cx="8678893" cy="6093691"/>
          </a:xfrm>
          <a:custGeom>
            <a:avLst/>
            <a:gdLst/>
            <a:ahLst/>
            <a:cxnLst/>
            <a:rect l="l" t="t" r="r" b="b"/>
            <a:pathLst>
              <a:path w="8678893" h="6093691">
                <a:moveTo>
                  <a:pt x="0" y="0"/>
                </a:moveTo>
                <a:lnTo>
                  <a:pt x="8678894" y="0"/>
                </a:lnTo>
                <a:lnTo>
                  <a:pt x="8678894" y="6093691"/>
                </a:lnTo>
                <a:lnTo>
                  <a:pt x="0" y="6093691"/>
                </a:lnTo>
                <a:lnTo>
                  <a:pt x="0" y="0"/>
                </a:lnTo>
                <a:close/>
              </a:path>
            </a:pathLst>
          </a:custGeom>
          <a:blipFill>
            <a:blip r:embed="rId2"/>
            <a:stretch>
              <a:fillRect/>
            </a:stretch>
          </a:blipFill>
        </p:spPr>
      </p:sp>
      <p:sp>
        <p:nvSpPr>
          <p:cNvPr id="3" name="Freeform 3"/>
          <p:cNvSpPr/>
          <p:nvPr/>
        </p:nvSpPr>
        <p:spPr>
          <a:xfrm>
            <a:off x="9280389" y="2962379"/>
            <a:ext cx="8548060" cy="6004110"/>
          </a:xfrm>
          <a:custGeom>
            <a:avLst/>
            <a:gdLst/>
            <a:ahLst/>
            <a:cxnLst/>
            <a:rect l="l" t="t" r="r" b="b"/>
            <a:pathLst>
              <a:path w="8548060" h="6004110">
                <a:moveTo>
                  <a:pt x="0" y="0"/>
                </a:moveTo>
                <a:lnTo>
                  <a:pt x="8548060" y="0"/>
                </a:lnTo>
                <a:lnTo>
                  <a:pt x="8548060" y="6004110"/>
                </a:lnTo>
                <a:lnTo>
                  <a:pt x="0" y="6004110"/>
                </a:lnTo>
                <a:lnTo>
                  <a:pt x="0" y="0"/>
                </a:lnTo>
                <a:close/>
              </a:path>
            </a:pathLst>
          </a:custGeom>
          <a:blipFill>
            <a:blip r:embed="rId3"/>
            <a:stretch>
              <a:fillRect/>
            </a:stretch>
          </a:blipFill>
        </p:spPr>
      </p:sp>
      <p:sp>
        <p:nvSpPr>
          <p:cNvPr id="4" name="TextBox 4"/>
          <p:cNvSpPr txBox="1"/>
          <p:nvPr/>
        </p:nvSpPr>
        <p:spPr>
          <a:xfrm>
            <a:off x="279472" y="1768856"/>
            <a:ext cx="7893766" cy="762000"/>
          </a:xfrm>
          <a:prstGeom prst="rect">
            <a:avLst/>
          </a:prstGeom>
        </p:spPr>
        <p:txBody>
          <a:bodyPr lIns="0" tIns="0" rIns="0" bIns="0" rtlCol="0" anchor="t">
            <a:spAutoFit/>
          </a:bodyPr>
          <a:lstStyle/>
          <a:p>
            <a:pPr marL="0" lvl="0" indent="0" algn="l">
              <a:lnSpc>
                <a:spcPts val="6299"/>
              </a:lnSpc>
              <a:spcBef>
                <a:spcPct val="0"/>
              </a:spcBef>
            </a:pPr>
            <a:r>
              <a:rPr lang="en-US" sz="4500">
                <a:solidFill>
                  <a:srgbClr val="345C72"/>
                </a:solidFill>
                <a:latin typeface="Radley"/>
              </a:rPr>
              <a:t>Sơ đồ mạch chi tiết</a:t>
            </a:r>
          </a:p>
        </p:txBody>
      </p:sp>
      <p:sp>
        <p:nvSpPr>
          <p:cNvPr id="5" name="TextBox 5"/>
          <p:cNvSpPr txBox="1"/>
          <p:nvPr/>
        </p:nvSpPr>
        <p:spPr>
          <a:xfrm>
            <a:off x="3176796" y="9039860"/>
            <a:ext cx="2946728" cy="389255"/>
          </a:xfrm>
          <a:prstGeom prst="rect">
            <a:avLst/>
          </a:prstGeom>
        </p:spPr>
        <p:txBody>
          <a:bodyPr lIns="0" tIns="0" rIns="0" bIns="0" rtlCol="0" anchor="t">
            <a:spAutoFit/>
          </a:bodyPr>
          <a:lstStyle/>
          <a:p>
            <a:pPr marL="0" lvl="0" indent="0" algn="ctr">
              <a:lnSpc>
                <a:spcPts val="3220"/>
              </a:lnSpc>
              <a:spcBef>
                <a:spcPct val="0"/>
              </a:spcBef>
            </a:pPr>
            <a:r>
              <a:rPr lang="en-US" sz="2300">
                <a:solidFill>
                  <a:srgbClr val="000000"/>
                </a:solidFill>
                <a:latin typeface="Arsenal Bold"/>
              </a:rPr>
              <a:t>PCB 2D của mạch</a:t>
            </a:r>
          </a:p>
        </p:txBody>
      </p:sp>
      <p:sp>
        <p:nvSpPr>
          <p:cNvPr id="6" name="TextBox 6"/>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7" name="TextBox 7"/>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8" name="TextBox 8"/>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9" name="TextBox 9"/>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12</a:t>
            </a:r>
          </a:p>
        </p:txBody>
      </p:sp>
      <p:sp>
        <p:nvSpPr>
          <p:cNvPr id="10" name="TextBox 10"/>
          <p:cNvSpPr txBox="1"/>
          <p:nvPr/>
        </p:nvSpPr>
        <p:spPr>
          <a:xfrm>
            <a:off x="12050550" y="9039860"/>
            <a:ext cx="3007738" cy="389255"/>
          </a:xfrm>
          <a:prstGeom prst="rect">
            <a:avLst/>
          </a:prstGeom>
        </p:spPr>
        <p:txBody>
          <a:bodyPr lIns="0" tIns="0" rIns="0" bIns="0" rtlCol="0" anchor="t">
            <a:spAutoFit/>
          </a:bodyPr>
          <a:lstStyle/>
          <a:p>
            <a:pPr marL="0" lvl="0" indent="0" algn="ctr">
              <a:lnSpc>
                <a:spcPts val="3220"/>
              </a:lnSpc>
              <a:spcBef>
                <a:spcPct val="0"/>
              </a:spcBef>
            </a:pPr>
            <a:r>
              <a:rPr lang="en-US" sz="2300">
                <a:solidFill>
                  <a:srgbClr val="000000"/>
                </a:solidFill>
                <a:latin typeface="Arsenal Bold"/>
              </a:rPr>
              <a:t>PCB 3D của mạch</a:t>
            </a:r>
          </a:p>
        </p:txBody>
      </p:sp>
      <p:sp>
        <p:nvSpPr>
          <p:cNvPr id="11" name="AutoShape 11"/>
          <p:cNvSpPr/>
          <p:nvPr/>
        </p:nvSpPr>
        <p:spPr>
          <a:xfrm flipV="1">
            <a:off x="279472" y="1783143"/>
            <a:ext cx="4846459" cy="0"/>
          </a:xfrm>
          <a:prstGeom prst="line">
            <a:avLst/>
          </a:prstGeom>
          <a:ln w="66675" cap="flat">
            <a:solidFill>
              <a:srgbClr val="345C72"/>
            </a:solidFill>
            <a:prstDash val="solid"/>
            <a:headEnd type="none" w="sm" len="sm"/>
            <a:tailEnd type="none" w="sm" len="sm"/>
          </a:ln>
        </p:spPr>
      </p:sp>
      <p:sp>
        <p:nvSpPr>
          <p:cNvPr id="12" name="TextBox 12"/>
          <p:cNvSpPr txBox="1"/>
          <p:nvPr/>
        </p:nvSpPr>
        <p:spPr>
          <a:xfrm>
            <a:off x="317002" y="503618"/>
            <a:ext cx="5460945"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cứng</a:t>
            </a:r>
          </a:p>
        </p:txBody>
      </p:sp>
      <p:sp>
        <p:nvSpPr>
          <p:cNvPr id="13" name="AutoShape 13"/>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4" name="Freeform 14"/>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4"/>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74546" y="6333240"/>
            <a:ext cx="13005679" cy="1570408"/>
            <a:chOff x="0" y="0"/>
            <a:chExt cx="38151179" cy="4606673"/>
          </a:xfrm>
        </p:grpSpPr>
        <p:sp>
          <p:nvSpPr>
            <p:cNvPr id="3" name="Freeform 3"/>
            <p:cNvSpPr/>
            <p:nvPr/>
          </p:nvSpPr>
          <p:spPr>
            <a:xfrm>
              <a:off x="0" y="0"/>
              <a:ext cx="38151178" cy="4606673"/>
            </a:xfrm>
            <a:custGeom>
              <a:avLst/>
              <a:gdLst/>
              <a:ahLst/>
              <a:cxnLst/>
              <a:rect l="l" t="t" r="r" b="b"/>
              <a:pathLst>
                <a:path w="38151178" h="4606673">
                  <a:moveTo>
                    <a:pt x="38026718" y="4606673"/>
                  </a:moveTo>
                  <a:lnTo>
                    <a:pt x="124460" y="4606673"/>
                  </a:lnTo>
                  <a:cubicBezTo>
                    <a:pt x="55880" y="4606673"/>
                    <a:pt x="0" y="4550793"/>
                    <a:pt x="0" y="4482213"/>
                  </a:cubicBezTo>
                  <a:lnTo>
                    <a:pt x="0" y="124460"/>
                  </a:lnTo>
                  <a:cubicBezTo>
                    <a:pt x="0" y="55880"/>
                    <a:pt x="55880" y="0"/>
                    <a:pt x="124460" y="0"/>
                  </a:cubicBezTo>
                  <a:lnTo>
                    <a:pt x="38026721" y="0"/>
                  </a:lnTo>
                  <a:cubicBezTo>
                    <a:pt x="38095300" y="0"/>
                    <a:pt x="38151178" y="55880"/>
                    <a:pt x="38151178" y="124460"/>
                  </a:cubicBezTo>
                  <a:lnTo>
                    <a:pt x="38151178" y="4482213"/>
                  </a:lnTo>
                  <a:cubicBezTo>
                    <a:pt x="38151178" y="4550793"/>
                    <a:pt x="38095300" y="4606673"/>
                    <a:pt x="38026721" y="4606673"/>
                  </a:cubicBezTo>
                  <a:close/>
                </a:path>
              </a:pathLst>
            </a:custGeom>
            <a:solidFill>
              <a:srgbClr val="3FA8E6"/>
            </a:solidFill>
          </p:spPr>
        </p:sp>
      </p:grpSp>
      <p:grpSp>
        <p:nvGrpSpPr>
          <p:cNvPr id="4" name="Group 4"/>
          <p:cNvGrpSpPr/>
          <p:nvPr/>
        </p:nvGrpSpPr>
        <p:grpSpPr>
          <a:xfrm>
            <a:off x="2574546" y="4358296"/>
            <a:ext cx="13005679" cy="1570408"/>
            <a:chOff x="0" y="0"/>
            <a:chExt cx="38151179" cy="4606673"/>
          </a:xfrm>
        </p:grpSpPr>
        <p:sp>
          <p:nvSpPr>
            <p:cNvPr id="5" name="Freeform 5"/>
            <p:cNvSpPr/>
            <p:nvPr/>
          </p:nvSpPr>
          <p:spPr>
            <a:xfrm>
              <a:off x="0" y="0"/>
              <a:ext cx="38151178" cy="4606673"/>
            </a:xfrm>
            <a:custGeom>
              <a:avLst/>
              <a:gdLst/>
              <a:ahLst/>
              <a:cxnLst/>
              <a:rect l="l" t="t" r="r" b="b"/>
              <a:pathLst>
                <a:path w="38151178" h="4606673">
                  <a:moveTo>
                    <a:pt x="38026718" y="4606673"/>
                  </a:moveTo>
                  <a:lnTo>
                    <a:pt x="124460" y="4606673"/>
                  </a:lnTo>
                  <a:cubicBezTo>
                    <a:pt x="55880" y="4606673"/>
                    <a:pt x="0" y="4550793"/>
                    <a:pt x="0" y="4482213"/>
                  </a:cubicBezTo>
                  <a:lnTo>
                    <a:pt x="0" y="124460"/>
                  </a:lnTo>
                  <a:cubicBezTo>
                    <a:pt x="0" y="55880"/>
                    <a:pt x="55880" y="0"/>
                    <a:pt x="124460" y="0"/>
                  </a:cubicBezTo>
                  <a:lnTo>
                    <a:pt x="38026721" y="0"/>
                  </a:lnTo>
                  <a:cubicBezTo>
                    <a:pt x="38095300" y="0"/>
                    <a:pt x="38151178" y="55880"/>
                    <a:pt x="38151178" y="124460"/>
                  </a:cubicBezTo>
                  <a:lnTo>
                    <a:pt x="38151178" y="4482213"/>
                  </a:lnTo>
                  <a:cubicBezTo>
                    <a:pt x="38151178" y="4550793"/>
                    <a:pt x="38095300" y="4606673"/>
                    <a:pt x="38026721" y="4606673"/>
                  </a:cubicBezTo>
                  <a:close/>
                </a:path>
              </a:pathLst>
            </a:custGeom>
            <a:solidFill>
              <a:srgbClr val="3FA8E6"/>
            </a:solidFill>
          </p:spPr>
        </p:sp>
      </p:grpSp>
      <p:grpSp>
        <p:nvGrpSpPr>
          <p:cNvPr id="6" name="Group 6"/>
          <p:cNvGrpSpPr/>
          <p:nvPr/>
        </p:nvGrpSpPr>
        <p:grpSpPr>
          <a:xfrm>
            <a:off x="11882292" y="1028700"/>
            <a:ext cx="7910215" cy="8776164"/>
            <a:chOff x="0" y="0"/>
            <a:chExt cx="5510530" cy="6113780"/>
          </a:xfrm>
        </p:grpSpPr>
        <p:sp>
          <p:nvSpPr>
            <p:cNvPr id="7" name="Freeform 7"/>
            <p:cNvSpPr/>
            <p:nvPr/>
          </p:nvSpPr>
          <p:spPr>
            <a:xfrm>
              <a:off x="45720" y="49530"/>
              <a:ext cx="5420360" cy="6014720"/>
            </a:xfrm>
            <a:custGeom>
              <a:avLst/>
              <a:gdLst/>
              <a:ahLst/>
              <a:cxnLst/>
              <a:rect l="l" t="t" r="r" b="b"/>
              <a:pathLst>
                <a:path w="5420360" h="6014720">
                  <a:moveTo>
                    <a:pt x="5148580" y="3408680"/>
                  </a:moveTo>
                  <a:lnTo>
                    <a:pt x="5149850" y="3406140"/>
                  </a:lnTo>
                  <a:cubicBezTo>
                    <a:pt x="5322570" y="3082290"/>
                    <a:pt x="5420360" y="2711450"/>
                    <a:pt x="5420360" y="2319020"/>
                  </a:cubicBezTo>
                  <a:cubicBezTo>
                    <a:pt x="5420360" y="1038860"/>
                    <a:pt x="4381500" y="0"/>
                    <a:pt x="3101340" y="0"/>
                  </a:cubicBezTo>
                  <a:cubicBezTo>
                    <a:pt x="2259330" y="0"/>
                    <a:pt x="1521460" y="449580"/>
                    <a:pt x="1115060" y="1121410"/>
                  </a:cubicBezTo>
                  <a:cubicBezTo>
                    <a:pt x="1094740" y="1155700"/>
                    <a:pt x="1075690" y="1188720"/>
                    <a:pt x="1056640" y="1224280"/>
                  </a:cubicBezTo>
                  <a:lnTo>
                    <a:pt x="328930" y="2503170"/>
                  </a:lnTo>
                  <a:cubicBezTo>
                    <a:pt x="308610" y="2536190"/>
                    <a:pt x="290830" y="2569210"/>
                    <a:pt x="271780" y="2603500"/>
                  </a:cubicBezTo>
                  <a:lnTo>
                    <a:pt x="271780" y="2604770"/>
                  </a:lnTo>
                  <a:cubicBezTo>
                    <a:pt x="97790" y="2929890"/>
                    <a:pt x="0" y="3300730"/>
                    <a:pt x="0" y="3695700"/>
                  </a:cubicBezTo>
                  <a:cubicBezTo>
                    <a:pt x="0" y="4975860"/>
                    <a:pt x="1038860" y="6014720"/>
                    <a:pt x="2319020" y="6014720"/>
                  </a:cubicBezTo>
                  <a:cubicBezTo>
                    <a:pt x="3243580" y="6014720"/>
                    <a:pt x="4042410" y="5472430"/>
                    <a:pt x="4414520" y="4688840"/>
                  </a:cubicBezTo>
                  <a:lnTo>
                    <a:pt x="5077460" y="3533140"/>
                  </a:lnTo>
                  <a:cubicBezTo>
                    <a:pt x="5101590" y="3492500"/>
                    <a:pt x="5125720" y="3450590"/>
                    <a:pt x="5148580" y="3408680"/>
                  </a:cubicBezTo>
                  <a:close/>
                </a:path>
              </a:pathLst>
            </a:custGeom>
            <a:blipFill>
              <a:blip r:embed="rId2"/>
              <a:stretch>
                <a:fillRect l="-48520" r="-48520"/>
              </a:stretch>
            </a:blipFill>
          </p:spPr>
        </p:sp>
      </p:grpSp>
      <p:sp>
        <p:nvSpPr>
          <p:cNvPr id="8" name="Freeform 8"/>
          <p:cNvSpPr/>
          <p:nvPr/>
        </p:nvSpPr>
        <p:spPr>
          <a:xfrm rot="-3728054">
            <a:off x="955162" y="6380984"/>
            <a:ext cx="1524332" cy="1513020"/>
          </a:xfrm>
          <a:custGeom>
            <a:avLst/>
            <a:gdLst/>
            <a:ahLst/>
            <a:cxnLst/>
            <a:rect l="l" t="t" r="r" b="b"/>
            <a:pathLst>
              <a:path w="1524332" h="1513020">
                <a:moveTo>
                  <a:pt x="0" y="0"/>
                </a:moveTo>
                <a:lnTo>
                  <a:pt x="1524333" y="0"/>
                </a:lnTo>
                <a:lnTo>
                  <a:pt x="1524333" y="1513020"/>
                </a:lnTo>
                <a:lnTo>
                  <a:pt x="0" y="1513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2742355" y="6662831"/>
            <a:ext cx="7893766"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2A2E30"/>
                </a:solidFill>
                <a:latin typeface="Radley"/>
              </a:rPr>
              <a:t>Thực hiện phần mềm</a:t>
            </a:r>
          </a:p>
        </p:txBody>
      </p:sp>
      <p:sp>
        <p:nvSpPr>
          <p:cNvPr id="10" name="TextBox 10"/>
          <p:cNvSpPr txBox="1"/>
          <p:nvPr/>
        </p:nvSpPr>
        <p:spPr>
          <a:xfrm>
            <a:off x="352684" y="236670"/>
            <a:ext cx="4843918"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mềm</a:t>
            </a:r>
          </a:p>
        </p:txBody>
      </p:sp>
      <p:sp>
        <p:nvSpPr>
          <p:cNvPr id="11" name="AutoShape 11"/>
          <p:cNvSpPr/>
          <p:nvPr/>
        </p:nvSpPr>
        <p:spPr>
          <a:xfrm>
            <a:off x="352684" y="1384669"/>
            <a:ext cx="4623818" cy="0"/>
          </a:xfrm>
          <a:prstGeom prst="line">
            <a:avLst/>
          </a:prstGeom>
          <a:ln w="66675" cap="flat">
            <a:solidFill>
              <a:srgbClr val="345C72"/>
            </a:solidFill>
            <a:prstDash val="solid"/>
            <a:headEnd type="none" w="sm" len="sm"/>
            <a:tailEnd type="none" w="sm" len="sm"/>
          </a:ln>
        </p:spPr>
      </p:sp>
      <p:sp>
        <p:nvSpPr>
          <p:cNvPr id="12" name="Freeform 12"/>
          <p:cNvSpPr/>
          <p:nvPr/>
        </p:nvSpPr>
        <p:spPr>
          <a:xfrm rot="-3728054">
            <a:off x="955162" y="4411942"/>
            <a:ext cx="1524332" cy="1513020"/>
          </a:xfrm>
          <a:custGeom>
            <a:avLst/>
            <a:gdLst/>
            <a:ahLst/>
            <a:cxnLst/>
            <a:rect l="l" t="t" r="r" b="b"/>
            <a:pathLst>
              <a:path w="1524332" h="1513020">
                <a:moveTo>
                  <a:pt x="0" y="0"/>
                </a:moveTo>
                <a:lnTo>
                  <a:pt x="1524333" y="0"/>
                </a:lnTo>
                <a:lnTo>
                  <a:pt x="1524333" y="1513020"/>
                </a:lnTo>
                <a:lnTo>
                  <a:pt x="0" y="1513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2742355" y="4668838"/>
            <a:ext cx="9340128"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2A2E30"/>
                </a:solidFill>
                <a:latin typeface="Radley"/>
              </a:rPr>
              <a:t>Các model nhận diện khuôn mặt</a:t>
            </a:r>
          </a:p>
        </p:txBody>
      </p:sp>
      <p:sp>
        <p:nvSpPr>
          <p:cNvPr id="14" name="TextBox 14"/>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5" name="TextBox 15"/>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6" name="TextBox 16"/>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7" name="TextBox 17"/>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13</a:t>
            </a:r>
          </a:p>
        </p:txBody>
      </p:sp>
      <p:sp>
        <p:nvSpPr>
          <p:cNvPr id="18" name="AutoShape 18"/>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9" name="Freeform 19"/>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5"/>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36670"/>
            <a:ext cx="4843918"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mềm</a:t>
            </a:r>
          </a:p>
        </p:txBody>
      </p:sp>
      <p:sp>
        <p:nvSpPr>
          <p:cNvPr id="3" name="AutoShape 3"/>
          <p:cNvSpPr/>
          <p:nvPr/>
        </p:nvSpPr>
        <p:spPr>
          <a:xfrm>
            <a:off x="352684" y="1384669"/>
            <a:ext cx="4623818" cy="0"/>
          </a:xfrm>
          <a:prstGeom prst="line">
            <a:avLst/>
          </a:prstGeom>
          <a:ln w="66675" cap="flat">
            <a:solidFill>
              <a:srgbClr val="345C72"/>
            </a:solidFill>
            <a:prstDash val="solid"/>
            <a:headEnd type="none" w="sm" len="sm"/>
            <a:tailEnd type="none" w="sm" len="sm"/>
          </a:ln>
        </p:spPr>
      </p:sp>
      <p:sp>
        <p:nvSpPr>
          <p:cNvPr id="4" name="Freeform 4"/>
          <p:cNvSpPr/>
          <p:nvPr/>
        </p:nvSpPr>
        <p:spPr>
          <a:xfrm>
            <a:off x="9613410" y="3910501"/>
            <a:ext cx="7765222" cy="5176815"/>
          </a:xfrm>
          <a:custGeom>
            <a:avLst/>
            <a:gdLst/>
            <a:ahLst/>
            <a:cxnLst/>
            <a:rect l="l" t="t" r="r" b="b"/>
            <a:pathLst>
              <a:path w="7765222" h="5176815">
                <a:moveTo>
                  <a:pt x="0" y="0"/>
                </a:moveTo>
                <a:lnTo>
                  <a:pt x="7765222" y="0"/>
                </a:lnTo>
                <a:lnTo>
                  <a:pt x="7765222" y="5176814"/>
                </a:lnTo>
                <a:lnTo>
                  <a:pt x="0" y="5176814"/>
                </a:lnTo>
                <a:lnTo>
                  <a:pt x="0" y="0"/>
                </a:lnTo>
                <a:close/>
              </a:path>
            </a:pathLst>
          </a:custGeom>
          <a:blipFill>
            <a:blip r:embed="rId2"/>
            <a:stretch>
              <a:fillRect/>
            </a:stretch>
          </a:blipFill>
        </p:spPr>
      </p:sp>
      <p:sp>
        <p:nvSpPr>
          <p:cNvPr id="5" name="TextBox 5"/>
          <p:cNvSpPr txBox="1"/>
          <p:nvPr/>
        </p:nvSpPr>
        <p:spPr>
          <a:xfrm>
            <a:off x="352684" y="1308469"/>
            <a:ext cx="9531799" cy="762000"/>
          </a:xfrm>
          <a:prstGeom prst="rect">
            <a:avLst/>
          </a:prstGeom>
        </p:spPr>
        <p:txBody>
          <a:bodyPr lIns="0" tIns="0" rIns="0" bIns="0" rtlCol="0" anchor="t">
            <a:spAutoFit/>
          </a:bodyPr>
          <a:lstStyle/>
          <a:p>
            <a:pPr marL="0" lvl="0" indent="0" algn="l">
              <a:lnSpc>
                <a:spcPts val="6299"/>
              </a:lnSpc>
              <a:spcBef>
                <a:spcPct val="0"/>
              </a:spcBef>
            </a:pPr>
            <a:r>
              <a:rPr lang="en-US" sz="4500">
                <a:solidFill>
                  <a:srgbClr val="345C72"/>
                </a:solidFill>
                <a:latin typeface="Radley"/>
              </a:rPr>
              <a:t>Các model nhận diện khuôn mặt</a:t>
            </a:r>
          </a:p>
        </p:txBody>
      </p:sp>
      <p:sp>
        <p:nvSpPr>
          <p:cNvPr id="6" name="TextBox 6"/>
          <p:cNvSpPr txBox="1"/>
          <p:nvPr/>
        </p:nvSpPr>
        <p:spPr>
          <a:xfrm>
            <a:off x="405104" y="2230916"/>
            <a:ext cx="9142798" cy="712470"/>
          </a:xfrm>
          <a:prstGeom prst="rect">
            <a:avLst/>
          </a:prstGeom>
        </p:spPr>
        <p:txBody>
          <a:bodyPr lIns="0" tIns="0" rIns="0" bIns="0" rtlCol="0" anchor="t">
            <a:spAutoFit/>
          </a:bodyPr>
          <a:lstStyle/>
          <a:p>
            <a:pPr marL="0" lvl="0" indent="0" algn="l">
              <a:lnSpc>
                <a:spcPts val="5880"/>
              </a:lnSpc>
              <a:spcBef>
                <a:spcPct val="0"/>
              </a:spcBef>
            </a:pPr>
            <a:r>
              <a:rPr lang="en-US" sz="4200">
                <a:solidFill>
                  <a:srgbClr val="FF3131"/>
                </a:solidFill>
                <a:latin typeface="Radley"/>
              </a:rPr>
              <a:t>Thư viện face-api.js của JavaScript</a:t>
            </a:r>
          </a:p>
        </p:txBody>
      </p:sp>
      <p:sp>
        <p:nvSpPr>
          <p:cNvPr id="7" name="TextBox 7"/>
          <p:cNvSpPr txBox="1"/>
          <p:nvPr/>
        </p:nvSpPr>
        <p:spPr>
          <a:xfrm>
            <a:off x="405104" y="3029110"/>
            <a:ext cx="16973528" cy="648335"/>
          </a:xfrm>
          <a:prstGeom prst="rect">
            <a:avLst/>
          </a:prstGeom>
        </p:spPr>
        <p:txBody>
          <a:bodyPr lIns="0" tIns="0" rIns="0" bIns="0" rtlCol="0" anchor="t">
            <a:spAutoFit/>
          </a:bodyPr>
          <a:lstStyle/>
          <a:p>
            <a:pPr algn="l">
              <a:lnSpc>
                <a:spcPts val="2529"/>
              </a:lnSpc>
              <a:spcBef>
                <a:spcPct val="0"/>
              </a:spcBef>
            </a:pPr>
            <a:r>
              <a:rPr lang="en-US" sz="2299" spc="-45">
                <a:solidFill>
                  <a:srgbClr val="000000"/>
                </a:solidFill>
                <a:latin typeface="Arsenal Bold"/>
              </a:rPr>
              <a:t>Face-api</a:t>
            </a:r>
            <a:r>
              <a:rPr lang="en-US" sz="2299" spc="-45">
                <a:solidFill>
                  <a:srgbClr val="000000"/>
                </a:solidFill>
                <a:latin typeface="Arsenal"/>
              </a:rPr>
              <a:t> là một thư viện giúp cho chúng ta thực hiện các công việc như </a:t>
            </a:r>
            <a:r>
              <a:rPr lang="en-US" sz="2299" spc="-45">
                <a:solidFill>
                  <a:srgbClr val="000000"/>
                </a:solidFill>
                <a:latin typeface="Arsenal Bold"/>
              </a:rPr>
              <a:t>phát hiện khuôn mặt </a:t>
            </a:r>
            <a:r>
              <a:rPr lang="en-US" sz="2299" spc="-45">
                <a:solidFill>
                  <a:srgbClr val="000000"/>
                </a:solidFill>
                <a:latin typeface="Arsenal"/>
              </a:rPr>
              <a:t>và </a:t>
            </a:r>
            <a:r>
              <a:rPr lang="en-US" sz="2299" spc="-45">
                <a:solidFill>
                  <a:srgbClr val="000000"/>
                </a:solidFill>
                <a:latin typeface="Arsenal Bold"/>
              </a:rPr>
              <a:t>nhận diện khuôn mặt </a:t>
            </a:r>
            <a:r>
              <a:rPr lang="en-US" sz="2299" spc="-45">
                <a:solidFill>
                  <a:srgbClr val="000000"/>
                </a:solidFill>
                <a:latin typeface="Arsenal"/>
              </a:rPr>
              <a:t>trên trình duyệt và nó được triển khai trên </a:t>
            </a:r>
            <a:r>
              <a:rPr lang="en-US" sz="2299" spc="-45">
                <a:solidFill>
                  <a:srgbClr val="000000"/>
                </a:solidFill>
                <a:latin typeface="Arsenal Bold"/>
              </a:rPr>
              <a:t>lõi của tensorFlow.js</a:t>
            </a:r>
          </a:p>
        </p:txBody>
      </p:sp>
      <p:sp>
        <p:nvSpPr>
          <p:cNvPr id="8" name="TextBox 8"/>
          <p:cNvSpPr txBox="1"/>
          <p:nvPr/>
        </p:nvSpPr>
        <p:spPr>
          <a:xfrm>
            <a:off x="414828" y="3862876"/>
            <a:ext cx="9079250" cy="5566409"/>
          </a:xfrm>
          <a:prstGeom prst="rect">
            <a:avLst/>
          </a:prstGeom>
        </p:spPr>
        <p:txBody>
          <a:bodyPr lIns="0" tIns="0" rIns="0" bIns="0" rtlCol="0" anchor="t">
            <a:spAutoFit/>
          </a:bodyPr>
          <a:lstStyle/>
          <a:p>
            <a:pPr algn="l">
              <a:lnSpc>
                <a:spcPts val="2940"/>
              </a:lnSpc>
            </a:pPr>
            <a:r>
              <a:rPr lang="en-US" sz="2100">
                <a:solidFill>
                  <a:srgbClr val="000000"/>
                </a:solidFill>
                <a:latin typeface="Arsenal Bold"/>
              </a:rPr>
              <a:t>Các model của thư viện face-api.js:</a:t>
            </a:r>
          </a:p>
          <a:p>
            <a:pPr marL="453396" lvl="1" indent="-226698" algn="l">
              <a:lnSpc>
                <a:spcPts val="2940"/>
              </a:lnSpc>
              <a:buFont typeface="Arial"/>
              <a:buChar char="•"/>
            </a:pPr>
            <a:r>
              <a:rPr lang="en-US" sz="2100">
                <a:solidFill>
                  <a:srgbClr val="000000"/>
                </a:solidFill>
                <a:latin typeface="Arsenal Bold"/>
              </a:rPr>
              <a:t>Face Detection:</a:t>
            </a:r>
          </a:p>
          <a:p>
            <a:pPr marL="906793" lvl="2" indent="-302264" algn="l">
              <a:lnSpc>
                <a:spcPts val="2940"/>
              </a:lnSpc>
              <a:buFont typeface="Arial"/>
              <a:buChar char="⚬"/>
            </a:pPr>
            <a:r>
              <a:rPr lang="en-US" sz="2100">
                <a:solidFill>
                  <a:srgbClr val="000000"/>
                </a:solidFill>
                <a:latin typeface="Arsenal Bold"/>
              </a:rPr>
              <a:t>SSD Mobilenet V1:</a:t>
            </a:r>
            <a:r>
              <a:rPr lang="en-US" sz="2100">
                <a:solidFill>
                  <a:srgbClr val="000000"/>
                </a:solidFill>
                <a:latin typeface="Arsenal"/>
              </a:rPr>
              <a:t> Trả về một ô vuông giới hạn khuôn mặt và xác suất cho mỗi gương mặt mà nó phát hiện được. </a:t>
            </a:r>
          </a:p>
          <a:p>
            <a:pPr marL="906793" lvl="2" indent="-302264" algn="l">
              <a:lnSpc>
                <a:spcPts val="2940"/>
              </a:lnSpc>
              <a:buFont typeface="Arial"/>
              <a:buChar char="⚬"/>
            </a:pPr>
            <a:r>
              <a:rPr lang="en-US" sz="2100">
                <a:solidFill>
                  <a:srgbClr val="000000"/>
                </a:solidFill>
                <a:latin typeface="Arsenal Bold"/>
              </a:rPr>
              <a:t>Tiny Face Detector:</a:t>
            </a:r>
            <a:r>
              <a:rPr lang="en-US" sz="2100">
                <a:solidFill>
                  <a:srgbClr val="000000"/>
                </a:solidFill>
                <a:latin typeface="Arsenal"/>
              </a:rPr>
              <a:t> Hỗ trợ realtime face detector với thời gian nhanh hơn, kích thước nhỏ hơn, tốn ít tài nguyên hơn để so sánh với SSD Mobilenet V1 face detector.</a:t>
            </a:r>
          </a:p>
          <a:p>
            <a:pPr marL="453396" lvl="1" indent="-226698" algn="l">
              <a:lnSpc>
                <a:spcPts val="2940"/>
              </a:lnSpc>
              <a:buFont typeface="Arial"/>
              <a:buChar char="•"/>
            </a:pPr>
            <a:r>
              <a:rPr lang="en-US" sz="2100">
                <a:solidFill>
                  <a:srgbClr val="000000"/>
                </a:solidFill>
                <a:latin typeface="Arsenal Bold"/>
              </a:rPr>
              <a:t>Face Landmark Detection:</a:t>
            </a:r>
            <a:r>
              <a:rPr lang="en-US" sz="2100">
                <a:solidFill>
                  <a:srgbClr val="000000"/>
                </a:solidFill>
                <a:latin typeface="Arsenal"/>
              </a:rPr>
              <a:t> Nó giúp phát hiện 68 điểm trên khuôn mặt một cách cực kỳ nhẹ và nhanh chóng.</a:t>
            </a:r>
          </a:p>
          <a:p>
            <a:pPr marL="453396" lvl="1" indent="-226698" algn="l">
              <a:lnSpc>
                <a:spcPts val="2940"/>
              </a:lnSpc>
              <a:buFont typeface="Arial"/>
              <a:buChar char="•"/>
            </a:pPr>
            <a:r>
              <a:rPr lang="en-US" sz="2100">
                <a:solidFill>
                  <a:srgbClr val="000000"/>
                </a:solidFill>
                <a:latin typeface="Arsenal"/>
              </a:rPr>
              <a:t> </a:t>
            </a:r>
            <a:r>
              <a:rPr lang="en-US" sz="2100">
                <a:solidFill>
                  <a:srgbClr val="000000"/>
                </a:solidFill>
                <a:latin typeface="Arsenal Bold"/>
              </a:rPr>
              <a:t>Face Recognition:</a:t>
            </a:r>
            <a:r>
              <a:rPr lang="en-US" sz="2100">
                <a:solidFill>
                  <a:srgbClr val="000000"/>
                </a:solidFill>
                <a:latin typeface="Arsenal"/>
              </a:rPr>
              <a:t> Được triển khai để tính toán một bộ mô tả khuôn mặt (mộ vectơ đặc trưng có 128 giá trị) từ các hình ảnh khuôn mặt đã được cung cấp, cái mà sử dụng để mô tả các nét đặc trưng của khuôn mặt.</a:t>
            </a:r>
          </a:p>
          <a:p>
            <a:pPr marL="453396" lvl="1" indent="-226698" algn="l">
              <a:lnSpc>
                <a:spcPts val="2940"/>
              </a:lnSpc>
              <a:buFont typeface="Arial"/>
              <a:buChar char="•"/>
            </a:pPr>
            <a:r>
              <a:rPr lang="en-US" sz="2100">
                <a:solidFill>
                  <a:srgbClr val="000000"/>
                </a:solidFill>
                <a:latin typeface="Arsenal Bold"/>
              </a:rPr>
              <a:t>Face Expression Recognition:</a:t>
            </a:r>
            <a:r>
              <a:rPr lang="en-US" sz="2100">
                <a:solidFill>
                  <a:srgbClr val="000000"/>
                </a:solidFill>
                <a:latin typeface="Arsenal"/>
              </a:rPr>
              <a:t> Nhận đạng dược những biểu cảm trên khuôn mặt.</a:t>
            </a:r>
          </a:p>
          <a:p>
            <a:pPr marL="453396" lvl="1" indent="-226698" algn="l">
              <a:lnSpc>
                <a:spcPts val="2940"/>
              </a:lnSpc>
              <a:buFont typeface="Arial"/>
              <a:buChar char="•"/>
            </a:pPr>
            <a:r>
              <a:rPr lang="en-US" sz="2100">
                <a:solidFill>
                  <a:srgbClr val="000000"/>
                </a:solidFill>
                <a:latin typeface="Arsenal Bold"/>
              </a:rPr>
              <a:t>Age Estimation and Gender Recognition:</a:t>
            </a:r>
            <a:r>
              <a:rPr lang="en-US" sz="2100">
                <a:solidFill>
                  <a:srgbClr val="000000"/>
                </a:solidFill>
                <a:latin typeface="Arsenal"/>
              </a:rPr>
              <a:t> Model này giúp chúng ta ước lượng tuổi tác cũng như nhận diện giới tính.</a:t>
            </a:r>
          </a:p>
        </p:txBody>
      </p:sp>
      <p:sp>
        <p:nvSpPr>
          <p:cNvPr id="9" name="TextBox 9"/>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0" name="TextBox 10"/>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1" name="TextBox 11"/>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2" name="TextBox 12"/>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14</a:t>
            </a:r>
          </a:p>
        </p:txBody>
      </p:sp>
      <p:sp>
        <p:nvSpPr>
          <p:cNvPr id="13" name="AutoShape 13"/>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4" name="TextBox 14"/>
          <p:cNvSpPr txBox="1"/>
          <p:nvPr/>
        </p:nvSpPr>
        <p:spPr>
          <a:xfrm>
            <a:off x="11811000" y="9204615"/>
            <a:ext cx="3657600" cy="320601"/>
          </a:xfrm>
          <a:prstGeom prst="rect">
            <a:avLst/>
          </a:prstGeom>
        </p:spPr>
        <p:txBody>
          <a:bodyPr wrap="square" lIns="0" tIns="0" rIns="0" bIns="0" rtlCol="0" anchor="t">
            <a:spAutoFit/>
          </a:bodyPr>
          <a:lstStyle/>
          <a:p>
            <a:pPr algn="ctr">
              <a:lnSpc>
                <a:spcPts val="2530"/>
              </a:lnSpc>
              <a:spcBef>
                <a:spcPct val="0"/>
              </a:spcBef>
            </a:pPr>
            <a:r>
              <a:rPr lang="en-US" sz="2300" spc="-46">
                <a:solidFill>
                  <a:srgbClr val="000000"/>
                </a:solidFill>
                <a:latin typeface="Arsenal Bold"/>
              </a:rPr>
              <a:t>Ví dụ về nhận diện khuôn mặt</a:t>
            </a:r>
          </a:p>
        </p:txBody>
      </p:sp>
      <p:sp>
        <p:nvSpPr>
          <p:cNvPr id="15" name="Freeform 15"/>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1000"/>
                                        <p:tgtEl>
                                          <p:spTgt spid="8">
                                            <p:txEl>
                                              <p:pRg st="2" end="2"/>
                                            </p:txEl>
                                          </p:spTgt>
                                        </p:tgtEl>
                                      </p:cBhvr>
                                    </p:animEffect>
                                    <p:anim calcmode="lin" valueType="num">
                                      <p:cBhvr>
                                        <p:cTn id="2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1000"/>
                                        <p:tgtEl>
                                          <p:spTgt spid="8">
                                            <p:txEl>
                                              <p:pRg st="3" end="3"/>
                                            </p:txEl>
                                          </p:spTgt>
                                        </p:tgtEl>
                                      </p:cBhvr>
                                    </p:animEffect>
                                    <p:anim calcmode="lin" valueType="num">
                                      <p:cBhvr>
                                        <p:cTn id="3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animEffect transition="in" filter="fade">
                                      <p:cBhvr>
                                        <p:cTn id="34" dur="1000"/>
                                        <p:tgtEl>
                                          <p:spTgt spid="8">
                                            <p:txEl>
                                              <p:pRg st="4" end="4"/>
                                            </p:txEl>
                                          </p:spTgt>
                                        </p:tgtEl>
                                      </p:cBhvr>
                                    </p:animEffect>
                                    <p:anim calcmode="lin" valueType="num">
                                      <p:cBhvr>
                                        <p:cTn id="35"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animEffect transition="in" filter="fade">
                                      <p:cBhvr>
                                        <p:cTn id="39" dur="1000"/>
                                        <p:tgtEl>
                                          <p:spTgt spid="8">
                                            <p:txEl>
                                              <p:pRg st="5" end="5"/>
                                            </p:txEl>
                                          </p:spTgt>
                                        </p:tgtEl>
                                      </p:cBhvr>
                                    </p:animEffect>
                                    <p:anim calcmode="lin" valueType="num">
                                      <p:cBhvr>
                                        <p:cTn id="40"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8">
                                            <p:txEl>
                                              <p:pRg st="6" end="6"/>
                                            </p:txEl>
                                          </p:spTgt>
                                        </p:tgtEl>
                                        <p:attrNameLst>
                                          <p:attrName>style.visibility</p:attrName>
                                        </p:attrNameLst>
                                      </p:cBhvr>
                                      <p:to>
                                        <p:strVal val="visible"/>
                                      </p:to>
                                    </p:set>
                                    <p:animEffect transition="in" filter="fade">
                                      <p:cBhvr>
                                        <p:cTn id="44" dur="1000"/>
                                        <p:tgtEl>
                                          <p:spTgt spid="8">
                                            <p:txEl>
                                              <p:pRg st="6" end="6"/>
                                            </p:txEl>
                                          </p:spTgt>
                                        </p:tgtEl>
                                      </p:cBhvr>
                                    </p:animEffect>
                                    <p:anim calcmode="lin" valueType="num">
                                      <p:cBhvr>
                                        <p:cTn id="45"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8">
                                            <p:txEl>
                                              <p:pRg st="6" end="6"/>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8">
                                            <p:txEl>
                                              <p:pRg st="7" end="7"/>
                                            </p:txEl>
                                          </p:spTgt>
                                        </p:tgtEl>
                                        <p:attrNameLst>
                                          <p:attrName>style.visibility</p:attrName>
                                        </p:attrNameLst>
                                      </p:cBhvr>
                                      <p:to>
                                        <p:strVal val="visible"/>
                                      </p:to>
                                    </p:set>
                                    <p:animEffect transition="in" filter="fade">
                                      <p:cBhvr>
                                        <p:cTn id="49" dur="1000"/>
                                        <p:tgtEl>
                                          <p:spTgt spid="8">
                                            <p:txEl>
                                              <p:pRg st="7" end="7"/>
                                            </p:txEl>
                                          </p:spTgt>
                                        </p:tgtEl>
                                      </p:cBhvr>
                                    </p:animEffect>
                                    <p:anim calcmode="lin" valueType="num">
                                      <p:cBhvr>
                                        <p:cTn id="50"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1000"/>
                                        <p:tgtEl>
                                          <p:spTgt spid="4"/>
                                        </p:tgtEl>
                                      </p:cBhvr>
                                    </p:animEffect>
                                    <p:anim calcmode="lin" valueType="num">
                                      <p:cBhvr>
                                        <p:cTn id="57" dur="1000" fill="hold"/>
                                        <p:tgtEl>
                                          <p:spTgt spid="4"/>
                                        </p:tgtEl>
                                        <p:attrNameLst>
                                          <p:attrName>ppt_x</p:attrName>
                                        </p:attrNameLst>
                                      </p:cBhvr>
                                      <p:tavLst>
                                        <p:tav tm="0">
                                          <p:val>
                                            <p:strVal val="#ppt_x"/>
                                          </p:val>
                                        </p:tav>
                                        <p:tav tm="100000">
                                          <p:val>
                                            <p:strVal val="#ppt_x"/>
                                          </p:val>
                                        </p:tav>
                                      </p:tavLst>
                                    </p:anim>
                                    <p:anim calcmode="lin" valueType="num">
                                      <p:cBhvr>
                                        <p:cTn id="58" dur="1000" fill="hold"/>
                                        <p:tgtEl>
                                          <p:spTgt spid="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1000"/>
                                        <p:tgtEl>
                                          <p:spTgt spid="14"/>
                                        </p:tgtEl>
                                      </p:cBhvr>
                                    </p:animEffect>
                                    <p:anim calcmode="lin" valueType="num">
                                      <p:cBhvr>
                                        <p:cTn id="62" dur="1000" fill="hold"/>
                                        <p:tgtEl>
                                          <p:spTgt spid="14"/>
                                        </p:tgtEl>
                                        <p:attrNameLst>
                                          <p:attrName>ppt_x</p:attrName>
                                        </p:attrNameLst>
                                      </p:cBhvr>
                                      <p:tavLst>
                                        <p:tav tm="0">
                                          <p:val>
                                            <p:strVal val="#ppt_x"/>
                                          </p:val>
                                        </p:tav>
                                        <p:tav tm="100000">
                                          <p:val>
                                            <p:strVal val="#ppt_x"/>
                                          </p:val>
                                        </p:tav>
                                      </p:tavLst>
                                    </p:anim>
                                    <p:anim calcmode="lin" valueType="num">
                                      <p:cBhvr>
                                        <p:cTn id="6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36670"/>
            <a:ext cx="4843918"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mềm</a:t>
            </a:r>
          </a:p>
        </p:txBody>
      </p:sp>
      <p:sp>
        <p:nvSpPr>
          <p:cNvPr id="3" name="AutoShape 3"/>
          <p:cNvSpPr/>
          <p:nvPr/>
        </p:nvSpPr>
        <p:spPr>
          <a:xfrm>
            <a:off x="352684" y="1384669"/>
            <a:ext cx="4623818" cy="0"/>
          </a:xfrm>
          <a:prstGeom prst="line">
            <a:avLst/>
          </a:prstGeom>
          <a:ln w="66675" cap="flat">
            <a:solidFill>
              <a:srgbClr val="345C72"/>
            </a:solidFill>
            <a:prstDash val="solid"/>
            <a:headEnd type="none" w="sm" len="sm"/>
            <a:tailEnd type="none" w="sm" len="sm"/>
          </a:ln>
        </p:spPr>
      </p:sp>
      <p:sp>
        <p:nvSpPr>
          <p:cNvPr id="4" name="TextBox 4"/>
          <p:cNvSpPr txBox="1"/>
          <p:nvPr/>
        </p:nvSpPr>
        <p:spPr>
          <a:xfrm>
            <a:off x="352684" y="1308469"/>
            <a:ext cx="9044262" cy="762000"/>
          </a:xfrm>
          <a:prstGeom prst="rect">
            <a:avLst/>
          </a:prstGeom>
        </p:spPr>
        <p:txBody>
          <a:bodyPr lIns="0" tIns="0" rIns="0" bIns="0" rtlCol="0" anchor="t">
            <a:spAutoFit/>
          </a:bodyPr>
          <a:lstStyle/>
          <a:p>
            <a:pPr marL="0" lvl="0" indent="0" algn="l">
              <a:lnSpc>
                <a:spcPts val="6299"/>
              </a:lnSpc>
              <a:spcBef>
                <a:spcPct val="0"/>
              </a:spcBef>
            </a:pPr>
            <a:r>
              <a:rPr lang="en-US" sz="4500">
                <a:solidFill>
                  <a:srgbClr val="345C72"/>
                </a:solidFill>
                <a:latin typeface="Radley"/>
              </a:rPr>
              <a:t>Model nhận diện khuôn mặt</a:t>
            </a:r>
          </a:p>
        </p:txBody>
      </p:sp>
      <p:sp>
        <p:nvSpPr>
          <p:cNvPr id="5" name="TextBox 5"/>
          <p:cNvSpPr txBox="1"/>
          <p:nvPr/>
        </p:nvSpPr>
        <p:spPr>
          <a:xfrm>
            <a:off x="405104" y="2230916"/>
            <a:ext cx="9142798" cy="712470"/>
          </a:xfrm>
          <a:prstGeom prst="rect">
            <a:avLst/>
          </a:prstGeom>
        </p:spPr>
        <p:txBody>
          <a:bodyPr lIns="0" tIns="0" rIns="0" bIns="0" rtlCol="0" anchor="t">
            <a:spAutoFit/>
          </a:bodyPr>
          <a:lstStyle/>
          <a:p>
            <a:pPr marL="0" lvl="0" indent="0" algn="l">
              <a:lnSpc>
                <a:spcPts val="5880"/>
              </a:lnSpc>
              <a:spcBef>
                <a:spcPct val="0"/>
              </a:spcBef>
            </a:pPr>
            <a:r>
              <a:rPr lang="en-US" sz="4200">
                <a:solidFill>
                  <a:srgbClr val="FF3131"/>
                </a:solidFill>
                <a:latin typeface="Radley"/>
              </a:rPr>
              <a:t>Thư viện face-api.js của JavaScript</a:t>
            </a:r>
          </a:p>
        </p:txBody>
      </p:sp>
      <p:sp>
        <p:nvSpPr>
          <p:cNvPr id="6" name="TextBox 6"/>
          <p:cNvSpPr txBox="1"/>
          <p:nvPr/>
        </p:nvSpPr>
        <p:spPr>
          <a:xfrm>
            <a:off x="405104" y="3226309"/>
            <a:ext cx="2976409" cy="375920"/>
          </a:xfrm>
          <a:prstGeom prst="rect">
            <a:avLst/>
          </a:prstGeom>
        </p:spPr>
        <p:txBody>
          <a:bodyPr lIns="0" tIns="0" rIns="0" bIns="0" rtlCol="0" anchor="t">
            <a:spAutoFit/>
          </a:bodyPr>
          <a:lstStyle/>
          <a:p>
            <a:pPr algn="l">
              <a:lnSpc>
                <a:spcPts val="2859"/>
              </a:lnSpc>
              <a:spcBef>
                <a:spcPct val="0"/>
              </a:spcBef>
            </a:pPr>
            <a:r>
              <a:rPr lang="en-US" sz="2599" spc="-51">
                <a:solidFill>
                  <a:srgbClr val="000000"/>
                </a:solidFill>
                <a:latin typeface="Arsenal Bold"/>
              </a:rPr>
              <a:t>Tiny Face Detector:</a:t>
            </a:r>
          </a:p>
        </p:txBody>
      </p:sp>
      <p:sp>
        <p:nvSpPr>
          <p:cNvPr id="7" name="TextBox 7"/>
          <p:cNvSpPr txBox="1"/>
          <p:nvPr/>
        </p:nvSpPr>
        <p:spPr>
          <a:xfrm>
            <a:off x="10457972" y="3785109"/>
            <a:ext cx="7172920" cy="4435475"/>
          </a:xfrm>
          <a:prstGeom prst="rect">
            <a:avLst/>
          </a:prstGeom>
        </p:spPr>
        <p:txBody>
          <a:bodyPr lIns="0" tIns="0" rIns="0" bIns="0" rtlCol="0" anchor="t">
            <a:spAutoFit/>
          </a:bodyPr>
          <a:lstStyle/>
          <a:p>
            <a:pPr algn="l">
              <a:lnSpc>
                <a:spcPts val="2200"/>
              </a:lnSpc>
              <a:spcBef>
                <a:spcPct val="0"/>
              </a:spcBef>
            </a:pPr>
            <a:r>
              <a:rPr lang="en-US" sz="2000" spc="-40">
                <a:solidFill>
                  <a:srgbClr val="042B91"/>
                </a:solidFill>
                <a:latin typeface="Arsenal"/>
              </a:rPr>
              <a:t>export</a:t>
            </a:r>
            <a:r>
              <a:rPr lang="en-US" sz="2000" spc="-40">
                <a:solidFill>
                  <a:srgbClr val="000000"/>
                </a:solidFill>
                <a:latin typeface="Arsenal"/>
              </a:rPr>
              <a:t> interface ITinyFaceDetectorOptions {</a:t>
            </a:r>
          </a:p>
          <a:p>
            <a:pPr algn="l">
              <a:lnSpc>
                <a:spcPts val="2200"/>
              </a:lnSpc>
              <a:spcBef>
                <a:spcPct val="0"/>
              </a:spcBef>
            </a:pPr>
            <a:r>
              <a:rPr lang="en-US" sz="2000" spc="-40">
                <a:solidFill>
                  <a:srgbClr val="00BF63"/>
                </a:solidFill>
                <a:latin typeface="Arsenal"/>
              </a:rPr>
              <a:t>      // size at which image is processed, the smaller the faster,</a:t>
            </a:r>
          </a:p>
          <a:p>
            <a:pPr algn="l">
              <a:lnSpc>
                <a:spcPts val="2200"/>
              </a:lnSpc>
              <a:spcBef>
                <a:spcPct val="0"/>
              </a:spcBef>
            </a:pPr>
            <a:r>
              <a:rPr lang="en-US" sz="2000" spc="-40">
                <a:solidFill>
                  <a:srgbClr val="00BF63"/>
                </a:solidFill>
                <a:latin typeface="Arsenal"/>
              </a:rPr>
              <a:t>      // but less precise in detecting smaller faces, must be divisible</a:t>
            </a:r>
          </a:p>
          <a:p>
            <a:pPr algn="l">
              <a:lnSpc>
                <a:spcPts val="2200"/>
              </a:lnSpc>
              <a:spcBef>
                <a:spcPct val="0"/>
              </a:spcBef>
            </a:pPr>
            <a:r>
              <a:rPr lang="en-US" sz="2000" spc="-40">
                <a:solidFill>
                  <a:srgbClr val="00BF63"/>
                </a:solidFill>
                <a:latin typeface="Arsenal"/>
              </a:rPr>
              <a:t>      // by 32, common sizes are 128, 160, 224, 320, 416, 512, 608,</a:t>
            </a:r>
          </a:p>
          <a:p>
            <a:pPr algn="l">
              <a:lnSpc>
                <a:spcPts val="2200"/>
              </a:lnSpc>
              <a:spcBef>
                <a:spcPct val="0"/>
              </a:spcBef>
            </a:pPr>
            <a:r>
              <a:rPr lang="en-US" sz="2000" spc="-40">
                <a:solidFill>
                  <a:srgbClr val="00BF63"/>
                </a:solidFill>
                <a:latin typeface="Arsenal"/>
              </a:rPr>
              <a:t>      // for face tracking via webcam I would recommend using smaller sizes,</a:t>
            </a:r>
          </a:p>
          <a:p>
            <a:pPr algn="l">
              <a:lnSpc>
                <a:spcPts val="2200"/>
              </a:lnSpc>
              <a:spcBef>
                <a:spcPct val="0"/>
              </a:spcBef>
            </a:pPr>
            <a:r>
              <a:rPr lang="en-US" sz="2000" spc="-40">
                <a:solidFill>
                  <a:srgbClr val="00BF63"/>
                </a:solidFill>
                <a:latin typeface="Arsenal"/>
              </a:rPr>
              <a:t>      // e.g. 128, 160, for detecting smaller faces use larger sizes, e.g. 512, 608</a:t>
            </a:r>
          </a:p>
          <a:p>
            <a:pPr algn="l">
              <a:lnSpc>
                <a:spcPts val="2200"/>
              </a:lnSpc>
              <a:spcBef>
                <a:spcPct val="0"/>
              </a:spcBef>
            </a:pPr>
            <a:r>
              <a:rPr lang="en-US" sz="2000" spc="-40">
                <a:solidFill>
                  <a:srgbClr val="00BF63"/>
                </a:solidFill>
                <a:latin typeface="Arsenal"/>
              </a:rPr>
              <a:t>      // default: 416</a:t>
            </a:r>
          </a:p>
          <a:p>
            <a:pPr algn="l">
              <a:lnSpc>
                <a:spcPts val="2200"/>
              </a:lnSpc>
              <a:spcBef>
                <a:spcPct val="0"/>
              </a:spcBef>
            </a:pPr>
            <a:r>
              <a:rPr lang="en-US" sz="2000" spc="-40">
                <a:solidFill>
                  <a:srgbClr val="000000"/>
                </a:solidFill>
                <a:latin typeface="Arsenal"/>
              </a:rPr>
              <a:t>      inputSize?: number</a:t>
            </a:r>
          </a:p>
          <a:p>
            <a:pPr algn="l">
              <a:lnSpc>
                <a:spcPts val="2200"/>
              </a:lnSpc>
              <a:spcBef>
                <a:spcPct val="0"/>
              </a:spcBef>
            </a:pPr>
            <a:endParaRPr lang="en-US" sz="2000" spc="-40">
              <a:solidFill>
                <a:srgbClr val="000000"/>
              </a:solidFill>
              <a:latin typeface="Arsenal"/>
            </a:endParaRPr>
          </a:p>
          <a:p>
            <a:pPr algn="l">
              <a:lnSpc>
                <a:spcPts val="2200"/>
              </a:lnSpc>
              <a:spcBef>
                <a:spcPct val="0"/>
              </a:spcBef>
            </a:pPr>
            <a:r>
              <a:rPr lang="en-US" sz="2000" spc="-40">
                <a:solidFill>
                  <a:srgbClr val="000000"/>
                </a:solidFill>
                <a:latin typeface="Arsenal"/>
              </a:rPr>
              <a:t> </a:t>
            </a:r>
            <a:r>
              <a:rPr lang="en-US" sz="2000" spc="-40">
                <a:solidFill>
                  <a:srgbClr val="00BF63"/>
                </a:solidFill>
                <a:latin typeface="Arsenal"/>
              </a:rPr>
              <a:t>     // minimum confidence threshold</a:t>
            </a:r>
          </a:p>
          <a:p>
            <a:pPr algn="l">
              <a:lnSpc>
                <a:spcPts val="2200"/>
              </a:lnSpc>
              <a:spcBef>
                <a:spcPct val="0"/>
              </a:spcBef>
            </a:pPr>
            <a:r>
              <a:rPr lang="en-US" sz="2000" spc="-40">
                <a:solidFill>
                  <a:srgbClr val="00BF63"/>
                </a:solidFill>
                <a:latin typeface="Arsenal"/>
              </a:rPr>
              <a:t>      // default: 0.5</a:t>
            </a:r>
          </a:p>
          <a:p>
            <a:pPr algn="l">
              <a:lnSpc>
                <a:spcPts val="2200"/>
              </a:lnSpc>
              <a:spcBef>
                <a:spcPct val="0"/>
              </a:spcBef>
            </a:pPr>
            <a:r>
              <a:rPr lang="en-US" sz="2000" spc="-40">
                <a:solidFill>
                  <a:srgbClr val="000000"/>
                </a:solidFill>
                <a:latin typeface="Arsenal"/>
              </a:rPr>
              <a:t>      scoreThreshold?: number</a:t>
            </a:r>
          </a:p>
          <a:p>
            <a:pPr algn="l">
              <a:lnSpc>
                <a:spcPts val="2200"/>
              </a:lnSpc>
              <a:spcBef>
                <a:spcPct val="0"/>
              </a:spcBef>
            </a:pPr>
            <a:r>
              <a:rPr lang="en-US" sz="2000" spc="-40">
                <a:solidFill>
                  <a:srgbClr val="000000"/>
                </a:solidFill>
                <a:latin typeface="Arsenal"/>
              </a:rPr>
              <a:t>}</a:t>
            </a:r>
          </a:p>
          <a:p>
            <a:pPr algn="l">
              <a:lnSpc>
                <a:spcPts val="2200"/>
              </a:lnSpc>
              <a:spcBef>
                <a:spcPct val="0"/>
              </a:spcBef>
            </a:pPr>
            <a:endParaRPr lang="en-US" sz="2000" spc="-40">
              <a:solidFill>
                <a:srgbClr val="000000"/>
              </a:solidFill>
              <a:latin typeface="Arsenal"/>
            </a:endParaRPr>
          </a:p>
          <a:p>
            <a:pPr algn="l">
              <a:lnSpc>
                <a:spcPts val="2200"/>
              </a:lnSpc>
              <a:spcBef>
                <a:spcPct val="0"/>
              </a:spcBef>
            </a:pPr>
            <a:r>
              <a:rPr lang="en-US" sz="2000" spc="-40">
                <a:solidFill>
                  <a:srgbClr val="00BF63"/>
                </a:solidFill>
                <a:latin typeface="Arsenal"/>
              </a:rPr>
              <a:t>// example</a:t>
            </a:r>
          </a:p>
          <a:p>
            <a:pPr algn="l">
              <a:lnSpc>
                <a:spcPts val="2200"/>
              </a:lnSpc>
              <a:spcBef>
                <a:spcPct val="0"/>
              </a:spcBef>
            </a:pPr>
            <a:r>
              <a:rPr lang="en-US" sz="2000" spc="-40">
                <a:solidFill>
                  <a:srgbClr val="042B91"/>
                </a:solidFill>
                <a:latin typeface="Arsenal"/>
              </a:rPr>
              <a:t>const</a:t>
            </a:r>
            <a:r>
              <a:rPr lang="en-US" sz="2000" spc="-40">
                <a:solidFill>
                  <a:srgbClr val="000000"/>
                </a:solidFill>
                <a:latin typeface="Arsenal"/>
              </a:rPr>
              <a:t> options = </a:t>
            </a:r>
            <a:r>
              <a:rPr lang="en-US" sz="2000" spc="-40">
                <a:solidFill>
                  <a:srgbClr val="042B91"/>
                </a:solidFill>
                <a:latin typeface="Arsenal"/>
              </a:rPr>
              <a:t>new</a:t>
            </a:r>
            <a:r>
              <a:rPr lang="en-US" sz="2000" spc="-40">
                <a:solidFill>
                  <a:srgbClr val="000000"/>
                </a:solidFill>
                <a:latin typeface="Arsenal"/>
              </a:rPr>
              <a:t> faceapi.TinyFaceDetectorOptions({ inputSize: 320 })</a:t>
            </a:r>
          </a:p>
        </p:txBody>
      </p:sp>
      <p:sp>
        <p:nvSpPr>
          <p:cNvPr id="8" name="TextBox 8"/>
          <p:cNvSpPr txBox="1"/>
          <p:nvPr/>
        </p:nvSpPr>
        <p:spPr>
          <a:xfrm>
            <a:off x="405104" y="3785109"/>
            <a:ext cx="9454566" cy="648335"/>
          </a:xfrm>
          <a:prstGeom prst="rect">
            <a:avLst/>
          </a:prstGeom>
        </p:spPr>
        <p:txBody>
          <a:bodyPr wrap="square" lIns="0" tIns="0" rIns="0" bIns="0" rtlCol="0" anchor="t">
            <a:spAutoFit/>
          </a:bodyPr>
          <a:lstStyle/>
          <a:p>
            <a:pPr algn="l">
              <a:lnSpc>
                <a:spcPts val="2529"/>
              </a:lnSpc>
              <a:spcBef>
                <a:spcPct val="0"/>
              </a:spcBef>
            </a:pPr>
            <a:r>
              <a:rPr lang="en-US" sz="2299" spc="-45">
                <a:solidFill>
                  <a:srgbClr val="000000"/>
                </a:solidFill>
                <a:latin typeface="Arsenal"/>
              </a:rPr>
              <a:t>const detection = await </a:t>
            </a:r>
            <a:r>
              <a:rPr lang="en-US" sz="2299" spc="-45">
                <a:solidFill>
                  <a:srgbClr val="000000"/>
                </a:solidFill>
                <a:latin typeface="Arsenal Bold"/>
              </a:rPr>
              <a:t>faceapi.detectSingleFace</a:t>
            </a:r>
            <a:r>
              <a:rPr lang="en-US" sz="2299" spc="-45">
                <a:solidFill>
                  <a:srgbClr val="000000"/>
                </a:solidFill>
                <a:latin typeface="Arsenal"/>
              </a:rPr>
              <a:t>(canvas_image, </a:t>
            </a:r>
          </a:p>
          <a:p>
            <a:pPr algn="l">
              <a:lnSpc>
                <a:spcPts val="2529"/>
              </a:lnSpc>
              <a:spcBef>
                <a:spcPct val="0"/>
              </a:spcBef>
            </a:pPr>
            <a:r>
              <a:rPr lang="en-US" sz="2299" spc="-45">
                <a:solidFill>
                  <a:srgbClr val="000000"/>
                </a:solidFill>
                <a:latin typeface="Arsenal"/>
              </a:rPr>
              <a:t>new </a:t>
            </a:r>
            <a:r>
              <a:rPr lang="en-US" sz="2299" spc="-45">
                <a:solidFill>
                  <a:srgbClr val="000000"/>
                </a:solidFill>
                <a:latin typeface="Arsenal Bold"/>
              </a:rPr>
              <a:t>faceapi.TinyFaceDetectorOptions({ inputSize: 160, scoreThreshold: 0.7}));</a:t>
            </a:r>
          </a:p>
        </p:txBody>
      </p:sp>
      <p:sp>
        <p:nvSpPr>
          <p:cNvPr id="9" name="TextBox 9"/>
          <p:cNvSpPr txBox="1"/>
          <p:nvPr/>
        </p:nvSpPr>
        <p:spPr>
          <a:xfrm>
            <a:off x="352684" y="4900860"/>
            <a:ext cx="9650816" cy="2789554"/>
          </a:xfrm>
          <a:prstGeom prst="rect">
            <a:avLst/>
          </a:prstGeom>
        </p:spPr>
        <p:txBody>
          <a:bodyPr lIns="0" tIns="0" rIns="0" bIns="0" rtlCol="0" anchor="t">
            <a:spAutoFit/>
          </a:bodyPr>
          <a:lstStyle/>
          <a:p>
            <a:pPr algn="l">
              <a:lnSpc>
                <a:spcPts val="3220"/>
              </a:lnSpc>
            </a:pPr>
            <a:r>
              <a:rPr lang="en-US" sz="2300">
                <a:solidFill>
                  <a:srgbClr val="000000"/>
                </a:solidFill>
                <a:latin typeface="Arsenal Bold"/>
              </a:rPr>
              <a:t>Thông số:</a:t>
            </a:r>
          </a:p>
          <a:p>
            <a:pPr algn="l">
              <a:lnSpc>
                <a:spcPts val="3220"/>
              </a:lnSpc>
            </a:pPr>
            <a:endParaRPr lang="en-US" sz="2300">
              <a:solidFill>
                <a:srgbClr val="000000"/>
              </a:solidFill>
              <a:latin typeface="Arsenal Bold"/>
            </a:endParaRPr>
          </a:p>
          <a:p>
            <a:pPr marL="496575" lvl="1" indent="-248288" algn="l">
              <a:lnSpc>
                <a:spcPts val="3220"/>
              </a:lnSpc>
              <a:buFont typeface="Arial"/>
              <a:buChar char="•"/>
            </a:pPr>
            <a:r>
              <a:rPr lang="en-US" sz="2300">
                <a:solidFill>
                  <a:srgbClr val="000000"/>
                </a:solidFill>
                <a:latin typeface="Arsenal Bold"/>
              </a:rPr>
              <a:t>inputSize:</a:t>
            </a:r>
            <a:r>
              <a:rPr lang="en-US" sz="2300">
                <a:solidFill>
                  <a:srgbClr val="000000"/>
                </a:solidFill>
                <a:latin typeface="Arsenal"/>
              </a:rPr>
              <a:t> Kích thước hình ảnh sẽ được xử lý, kích thước càng bé thì khả năng phát hiện các khuôn mặt ở xa càng thấp.</a:t>
            </a:r>
          </a:p>
          <a:p>
            <a:pPr algn="l">
              <a:lnSpc>
                <a:spcPts val="3220"/>
              </a:lnSpc>
            </a:pPr>
            <a:endParaRPr lang="en-US" sz="2300">
              <a:solidFill>
                <a:srgbClr val="000000"/>
              </a:solidFill>
              <a:latin typeface="Arsenal"/>
            </a:endParaRPr>
          </a:p>
          <a:p>
            <a:pPr marL="496575" lvl="1" indent="-248288" algn="l">
              <a:lnSpc>
                <a:spcPts val="3220"/>
              </a:lnSpc>
              <a:buFont typeface="Arial"/>
              <a:buChar char="•"/>
            </a:pPr>
            <a:r>
              <a:rPr lang="en-US" sz="2300">
                <a:solidFill>
                  <a:srgbClr val="000000"/>
                </a:solidFill>
                <a:latin typeface="Arsenal Bold"/>
              </a:rPr>
              <a:t>scoreThreshold: </a:t>
            </a:r>
            <a:r>
              <a:rPr lang="en-US" sz="2300">
                <a:solidFill>
                  <a:srgbClr val="000000"/>
                </a:solidFill>
                <a:latin typeface="Arsenal"/>
              </a:rPr>
              <a:t>Ngưỡng tin cậy tối thiểu, ngưỡng tin cậy càng cao thì độ chính xác của việc phát hiện có khuôn mặt càng lớn.</a:t>
            </a:r>
          </a:p>
        </p:txBody>
      </p:sp>
      <p:sp>
        <p:nvSpPr>
          <p:cNvPr id="10" name="TextBox 10"/>
          <p:cNvSpPr txBox="1"/>
          <p:nvPr/>
        </p:nvSpPr>
        <p:spPr>
          <a:xfrm>
            <a:off x="405104" y="9001634"/>
            <a:ext cx="15603638" cy="389255"/>
          </a:xfrm>
          <a:prstGeom prst="rect">
            <a:avLst/>
          </a:prstGeom>
        </p:spPr>
        <p:txBody>
          <a:bodyPr lIns="0" tIns="0" rIns="0" bIns="0" rtlCol="0" anchor="t">
            <a:spAutoFit/>
          </a:bodyPr>
          <a:lstStyle/>
          <a:p>
            <a:pPr algn="l">
              <a:lnSpc>
                <a:spcPts val="3220"/>
              </a:lnSpc>
            </a:pPr>
            <a:r>
              <a:rPr lang="en-US" sz="2300">
                <a:solidFill>
                  <a:srgbClr val="000000"/>
                </a:solidFill>
                <a:latin typeface="Arsenal Bold"/>
              </a:rPr>
              <a:t>Cách cài đặt và sử dụng thư viện:</a:t>
            </a:r>
            <a:r>
              <a:rPr lang="en-US" sz="2300">
                <a:solidFill>
                  <a:srgbClr val="000000"/>
                </a:solidFill>
                <a:latin typeface="Arsenal"/>
              </a:rPr>
              <a:t> </a:t>
            </a:r>
            <a:r>
              <a:rPr lang="en-US" sz="2300">
                <a:solidFill>
                  <a:srgbClr val="042B91"/>
                </a:solidFill>
                <a:latin typeface="Arsenal"/>
              </a:rPr>
              <a:t>https://github.com/justadudewhohacks/face-api.js.git</a:t>
            </a:r>
            <a:r>
              <a:rPr lang="en-US" sz="2300">
                <a:solidFill>
                  <a:srgbClr val="000000"/>
                </a:solidFill>
                <a:latin typeface="Arsenal"/>
              </a:rPr>
              <a:t> </a:t>
            </a:r>
          </a:p>
        </p:txBody>
      </p:sp>
      <p:sp>
        <p:nvSpPr>
          <p:cNvPr id="11" name="TextBox 11"/>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2" name="TextBox 12"/>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3" name="TextBox 13"/>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4" name="TextBox 14"/>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15</a:t>
            </a:r>
          </a:p>
        </p:txBody>
      </p:sp>
      <p:sp>
        <p:nvSpPr>
          <p:cNvPr id="15" name="AutoShape 15"/>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6" name="Freeform 16"/>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36670"/>
            <a:ext cx="4843918"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mềm</a:t>
            </a:r>
          </a:p>
        </p:txBody>
      </p:sp>
      <p:sp>
        <p:nvSpPr>
          <p:cNvPr id="3" name="AutoShape 3"/>
          <p:cNvSpPr/>
          <p:nvPr/>
        </p:nvSpPr>
        <p:spPr>
          <a:xfrm>
            <a:off x="352684" y="1384669"/>
            <a:ext cx="4623818" cy="0"/>
          </a:xfrm>
          <a:prstGeom prst="line">
            <a:avLst/>
          </a:prstGeom>
          <a:ln w="66675" cap="flat">
            <a:solidFill>
              <a:srgbClr val="345C72"/>
            </a:solidFill>
            <a:prstDash val="solid"/>
            <a:headEnd type="none" w="sm" len="sm"/>
            <a:tailEnd type="none" w="sm" len="sm"/>
          </a:ln>
        </p:spPr>
      </p:sp>
      <p:sp>
        <p:nvSpPr>
          <p:cNvPr id="4" name="Freeform 4"/>
          <p:cNvSpPr/>
          <p:nvPr/>
        </p:nvSpPr>
        <p:spPr>
          <a:xfrm>
            <a:off x="9396946" y="4334817"/>
            <a:ext cx="8073686" cy="4304566"/>
          </a:xfrm>
          <a:custGeom>
            <a:avLst/>
            <a:gdLst/>
            <a:ahLst/>
            <a:cxnLst/>
            <a:rect l="l" t="t" r="r" b="b"/>
            <a:pathLst>
              <a:path w="8073686" h="4304566">
                <a:moveTo>
                  <a:pt x="0" y="0"/>
                </a:moveTo>
                <a:lnTo>
                  <a:pt x="8073686" y="0"/>
                </a:lnTo>
                <a:lnTo>
                  <a:pt x="8073686" y="4304566"/>
                </a:lnTo>
                <a:lnTo>
                  <a:pt x="0" y="4304566"/>
                </a:lnTo>
                <a:lnTo>
                  <a:pt x="0" y="0"/>
                </a:lnTo>
                <a:close/>
              </a:path>
            </a:pathLst>
          </a:custGeom>
          <a:blipFill>
            <a:blip r:embed="rId2"/>
            <a:stretch>
              <a:fillRect/>
            </a:stretch>
          </a:blipFill>
        </p:spPr>
      </p:sp>
      <p:sp>
        <p:nvSpPr>
          <p:cNvPr id="5" name="TextBox 5"/>
          <p:cNvSpPr txBox="1"/>
          <p:nvPr/>
        </p:nvSpPr>
        <p:spPr>
          <a:xfrm>
            <a:off x="405104" y="2230916"/>
            <a:ext cx="9809099" cy="712470"/>
          </a:xfrm>
          <a:prstGeom prst="rect">
            <a:avLst/>
          </a:prstGeom>
        </p:spPr>
        <p:txBody>
          <a:bodyPr lIns="0" tIns="0" rIns="0" bIns="0" rtlCol="0" anchor="t">
            <a:spAutoFit/>
          </a:bodyPr>
          <a:lstStyle/>
          <a:p>
            <a:pPr marL="0" lvl="0" indent="0" algn="l">
              <a:lnSpc>
                <a:spcPts val="5880"/>
              </a:lnSpc>
              <a:spcBef>
                <a:spcPct val="0"/>
              </a:spcBef>
            </a:pPr>
            <a:r>
              <a:rPr lang="en-US" sz="4200">
                <a:solidFill>
                  <a:srgbClr val="FF3131"/>
                </a:solidFill>
                <a:latin typeface="Radley"/>
              </a:rPr>
              <a:t>Thư viện Face Regcornition của Python</a:t>
            </a:r>
          </a:p>
        </p:txBody>
      </p:sp>
      <p:sp>
        <p:nvSpPr>
          <p:cNvPr id="6" name="TextBox 6"/>
          <p:cNvSpPr txBox="1"/>
          <p:nvPr/>
        </p:nvSpPr>
        <p:spPr>
          <a:xfrm>
            <a:off x="405104" y="3191035"/>
            <a:ext cx="16973528" cy="648335"/>
          </a:xfrm>
          <a:prstGeom prst="rect">
            <a:avLst/>
          </a:prstGeom>
        </p:spPr>
        <p:txBody>
          <a:bodyPr lIns="0" tIns="0" rIns="0" bIns="0" rtlCol="0" anchor="t">
            <a:spAutoFit/>
          </a:bodyPr>
          <a:lstStyle/>
          <a:p>
            <a:pPr algn="l">
              <a:lnSpc>
                <a:spcPts val="2529"/>
              </a:lnSpc>
              <a:spcBef>
                <a:spcPct val="0"/>
              </a:spcBef>
            </a:pPr>
            <a:r>
              <a:rPr lang="en-US" sz="2299" spc="-45">
                <a:solidFill>
                  <a:srgbClr val="000000"/>
                </a:solidFill>
                <a:latin typeface="Arsenal Bold"/>
              </a:rPr>
              <a:t>Độ chính xác</a:t>
            </a:r>
            <a:r>
              <a:rPr lang="en-US" sz="2299" spc="-45">
                <a:solidFill>
                  <a:srgbClr val="000000"/>
                </a:solidFill>
                <a:latin typeface="Arsenal"/>
              </a:rPr>
              <a:t> của thư viện lên đến </a:t>
            </a:r>
            <a:r>
              <a:rPr lang="en-US" sz="2299" spc="-45">
                <a:solidFill>
                  <a:srgbClr val="000000"/>
                </a:solidFill>
                <a:latin typeface="Arsenal Bold"/>
              </a:rPr>
              <a:t>99,38%</a:t>
            </a:r>
            <a:r>
              <a:rPr lang="en-US" sz="2299" spc="-45">
                <a:solidFill>
                  <a:srgbClr val="000000"/>
                </a:solidFill>
                <a:latin typeface="Arsenal"/>
              </a:rPr>
              <a:t> theo LFW. Thư viện sử dụng C++ DLib kết hợp với công nghệ nhận diện tiên tiến nhất và công nghệ máy học (Deep learning).</a:t>
            </a:r>
          </a:p>
        </p:txBody>
      </p:sp>
      <p:sp>
        <p:nvSpPr>
          <p:cNvPr id="7" name="TextBox 7"/>
          <p:cNvSpPr txBox="1"/>
          <p:nvPr/>
        </p:nvSpPr>
        <p:spPr>
          <a:xfrm>
            <a:off x="405104" y="4287192"/>
            <a:ext cx="8856825" cy="3989704"/>
          </a:xfrm>
          <a:prstGeom prst="rect">
            <a:avLst/>
          </a:prstGeom>
        </p:spPr>
        <p:txBody>
          <a:bodyPr lIns="0" tIns="0" rIns="0" bIns="0" rtlCol="0" anchor="t">
            <a:spAutoFit/>
          </a:bodyPr>
          <a:lstStyle/>
          <a:p>
            <a:pPr algn="l">
              <a:lnSpc>
                <a:spcPts val="3220"/>
              </a:lnSpc>
            </a:pPr>
            <a:r>
              <a:rPr lang="en-US" sz="2300">
                <a:solidFill>
                  <a:srgbClr val="000000"/>
                </a:solidFill>
                <a:latin typeface="Arsenal Bold"/>
              </a:rPr>
              <a:t>Các đặc trưng của thư viện này:</a:t>
            </a:r>
          </a:p>
          <a:p>
            <a:pPr algn="l">
              <a:lnSpc>
                <a:spcPts val="3220"/>
              </a:lnSpc>
            </a:pPr>
            <a:endParaRPr lang="en-US" sz="2300">
              <a:solidFill>
                <a:srgbClr val="000000"/>
              </a:solidFill>
              <a:latin typeface="Arsenal Bold"/>
            </a:endParaRPr>
          </a:p>
          <a:p>
            <a:pPr marL="496575" lvl="1" indent="-248288" algn="l">
              <a:lnSpc>
                <a:spcPts val="3220"/>
              </a:lnSpc>
              <a:buFont typeface="Arial"/>
              <a:buChar char="•"/>
            </a:pPr>
            <a:r>
              <a:rPr lang="en-US" sz="2300">
                <a:solidFill>
                  <a:srgbClr val="000000"/>
                </a:solidFill>
                <a:latin typeface="Arsenal"/>
              </a:rPr>
              <a:t>Tìm khuôn mặt trong ảnh</a:t>
            </a:r>
          </a:p>
          <a:p>
            <a:pPr algn="l">
              <a:lnSpc>
                <a:spcPts val="3220"/>
              </a:lnSpc>
            </a:pPr>
            <a:endParaRPr lang="en-US" sz="2300">
              <a:solidFill>
                <a:srgbClr val="000000"/>
              </a:solidFill>
              <a:latin typeface="Arsenal"/>
            </a:endParaRPr>
          </a:p>
          <a:p>
            <a:pPr marL="496575" lvl="1" indent="-248288" algn="l">
              <a:lnSpc>
                <a:spcPts val="3220"/>
              </a:lnSpc>
              <a:buFont typeface="Arial"/>
              <a:buChar char="•"/>
            </a:pPr>
            <a:r>
              <a:rPr lang="en-US" sz="2300">
                <a:solidFill>
                  <a:srgbClr val="000000"/>
                </a:solidFill>
                <a:latin typeface="Arsenal"/>
              </a:rPr>
              <a:t>Tìm và thao tác các đặc điểm khuôn mặt trong ảnh</a:t>
            </a:r>
          </a:p>
          <a:p>
            <a:pPr algn="l">
              <a:lnSpc>
                <a:spcPts val="3220"/>
              </a:lnSpc>
            </a:pPr>
            <a:endParaRPr lang="en-US" sz="2300">
              <a:solidFill>
                <a:srgbClr val="000000"/>
              </a:solidFill>
              <a:latin typeface="Arsenal"/>
            </a:endParaRPr>
          </a:p>
          <a:p>
            <a:pPr marL="496575" lvl="1" indent="-248288" algn="l">
              <a:lnSpc>
                <a:spcPts val="3220"/>
              </a:lnSpc>
              <a:buFont typeface="Arial"/>
              <a:buChar char="•"/>
            </a:pPr>
            <a:r>
              <a:rPr lang="en-US" sz="2300">
                <a:solidFill>
                  <a:srgbClr val="000000"/>
                </a:solidFill>
                <a:latin typeface="Arsenal"/>
              </a:rPr>
              <a:t>Nhận diện khuôn mặt trong ảnh</a:t>
            </a:r>
          </a:p>
          <a:p>
            <a:pPr algn="l">
              <a:lnSpc>
                <a:spcPts val="3220"/>
              </a:lnSpc>
            </a:pPr>
            <a:endParaRPr lang="en-US" sz="2300">
              <a:solidFill>
                <a:srgbClr val="000000"/>
              </a:solidFill>
              <a:latin typeface="Arsenal"/>
            </a:endParaRPr>
          </a:p>
          <a:p>
            <a:pPr marL="496575" lvl="1" indent="-248288" algn="l">
              <a:lnSpc>
                <a:spcPts val="3220"/>
              </a:lnSpc>
              <a:buFont typeface="Arial"/>
              <a:buChar char="•"/>
            </a:pPr>
            <a:r>
              <a:rPr lang="en-US" sz="2300">
                <a:solidFill>
                  <a:srgbClr val="000000"/>
                </a:solidFill>
                <a:latin typeface="Arsenal"/>
              </a:rPr>
              <a:t>Có thể kết hợp với các thư viện Python khác để thực hiện nhận dạng khuôn mặt theo thời gian thực</a:t>
            </a:r>
          </a:p>
        </p:txBody>
      </p:sp>
      <p:sp>
        <p:nvSpPr>
          <p:cNvPr id="8" name="TextBox 8"/>
          <p:cNvSpPr txBox="1"/>
          <p:nvPr/>
        </p:nvSpPr>
        <p:spPr>
          <a:xfrm>
            <a:off x="11470671" y="8658434"/>
            <a:ext cx="4150329" cy="324484"/>
          </a:xfrm>
          <a:prstGeom prst="rect">
            <a:avLst/>
          </a:prstGeom>
        </p:spPr>
        <p:txBody>
          <a:bodyPr wrap="square" lIns="0" tIns="0" rIns="0" bIns="0" rtlCol="0" anchor="t">
            <a:spAutoFit/>
          </a:bodyPr>
          <a:lstStyle/>
          <a:p>
            <a:pPr algn="ctr">
              <a:lnSpc>
                <a:spcPts val="2530"/>
              </a:lnSpc>
              <a:spcBef>
                <a:spcPct val="0"/>
              </a:spcBef>
            </a:pPr>
            <a:r>
              <a:rPr lang="en-US" sz="2300" spc="-46">
                <a:solidFill>
                  <a:srgbClr val="000000"/>
                </a:solidFill>
                <a:latin typeface="Arsenal Bold"/>
              </a:rPr>
              <a:t>Ví dụ về tìm khuôn mặt trong ảnh</a:t>
            </a:r>
          </a:p>
        </p:txBody>
      </p:sp>
      <p:sp>
        <p:nvSpPr>
          <p:cNvPr id="9" name="TextBox 9"/>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0" name="TextBox 10"/>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1" name="TextBox 11"/>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2" name="TextBox 12"/>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16</a:t>
            </a:r>
          </a:p>
        </p:txBody>
      </p:sp>
      <p:sp>
        <p:nvSpPr>
          <p:cNvPr id="13" name="TextBox 13"/>
          <p:cNvSpPr txBox="1"/>
          <p:nvPr/>
        </p:nvSpPr>
        <p:spPr>
          <a:xfrm>
            <a:off x="352684" y="1308469"/>
            <a:ext cx="9044262" cy="762000"/>
          </a:xfrm>
          <a:prstGeom prst="rect">
            <a:avLst/>
          </a:prstGeom>
        </p:spPr>
        <p:txBody>
          <a:bodyPr lIns="0" tIns="0" rIns="0" bIns="0" rtlCol="0" anchor="t">
            <a:spAutoFit/>
          </a:bodyPr>
          <a:lstStyle/>
          <a:p>
            <a:pPr marL="0" lvl="0" indent="0" algn="l">
              <a:lnSpc>
                <a:spcPts val="6299"/>
              </a:lnSpc>
              <a:spcBef>
                <a:spcPct val="0"/>
              </a:spcBef>
            </a:pPr>
            <a:r>
              <a:rPr lang="en-US" sz="4500">
                <a:solidFill>
                  <a:srgbClr val="345C72"/>
                </a:solidFill>
                <a:latin typeface="Radley"/>
              </a:rPr>
              <a:t>Model nhận diện khuôn mặt</a:t>
            </a:r>
          </a:p>
        </p:txBody>
      </p:sp>
      <p:sp>
        <p:nvSpPr>
          <p:cNvPr id="14" name="AutoShape 14"/>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5" name="Freeform 15"/>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8" end="8"/>
                                            </p:txEl>
                                          </p:spTgt>
                                        </p:tgtEl>
                                        <p:attrNameLst>
                                          <p:attrName>style.visibility</p:attrName>
                                        </p:attrNameLst>
                                      </p:cBhvr>
                                      <p:to>
                                        <p:strVal val="visible"/>
                                      </p:to>
                                    </p:set>
                                    <p:animEffect transition="in" filter="fade">
                                      <p:cBhvr>
                                        <p:cTn id="34" dur="1000"/>
                                        <p:tgtEl>
                                          <p:spTgt spid="7">
                                            <p:txEl>
                                              <p:pRg st="8" end="8"/>
                                            </p:txEl>
                                          </p:spTgt>
                                        </p:tgtEl>
                                      </p:cBhvr>
                                    </p:animEffect>
                                    <p:anim calcmode="lin" valueType="num">
                                      <p:cBhvr>
                                        <p:cTn id="35"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000"/>
                                        <p:tgtEl>
                                          <p:spTgt spid="4"/>
                                        </p:tgtEl>
                                      </p:cBhvr>
                                    </p:animEffect>
                                    <p:anim calcmode="lin" valueType="num">
                                      <p:cBhvr>
                                        <p:cTn id="42" dur="1000" fill="hold"/>
                                        <p:tgtEl>
                                          <p:spTgt spid="4"/>
                                        </p:tgtEl>
                                        <p:attrNameLst>
                                          <p:attrName>ppt_x</p:attrName>
                                        </p:attrNameLst>
                                      </p:cBhvr>
                                      <p:tavLst>
                                        <p:tav tm="0">
                                          <p:val>
                                            <p:strVal val="#ppt_x"/>
                                          </p:val>
                                        </p:tav>
                                        <p:tav tm="100000">
                                          <p:val>
                                            <p:strVal val="#ppt_x"/>
                                          </p:val>
                                        </p:tav>
                                      </p:tavLst>
                                    </p:anim>
                                    <p:anim calcmode="lin" valueType="num">
                                      <p:cBhvr>
                                        <p:cTn id="43" dur="1000" fill="hold"/>
                                        <p:tgtEl>
                                          <p:spTgt spid="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36670"/>
            <a:ext cx="4843918"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mềm</a:t>
            </a:r>
          </a:p>
        </p:txBody>
      </p:sp>
      <p:sp>
        <p:nvSpPr>
          <p:cNvPr id="3" name="AutoShape 3"/>
          <p:cNvSpPr/>
          <p:nvPr/>
        </p:nvSpPr>
        <p:spPr>
          <a:xfrm>
            <a:off x="352684" y="1384669"/>
            <a:ext cx="4623818" cy="0"/>
          </a:xfrm>
          <a:prstGeom prst="line">
            <a:avLst/>
          </a:prstGeom>
          <a:ln w="66675" cap="flat">
            <a:solidFill>
              <a:srgbClr val="345C72"/>
            </a:solidFill>
            <a:prstDash val="solid"/>
            <a:headEnd type="none" w="sm" len="sm"/>
            <a:tailEnd type="none" w="sm" len="sm"/>
          </a:ln>
        </p:spPr>
      </p:sp>
      <p:sp>
        <p:nvSpPr>
          <p:cNvPr id="4" name="Freeform 4"/>
          <p:cNvSpPr/>
          <p:nvPr/>
        </p:nvSpPr>
        <p:spPr>
          <a:xfrm>
            <a:off x="10634154" y="4948485"/>
            <a:ext cx="6722654" cy="1909591"/>
          </a:xfrm>
          <a:custGeom>
            <a:avLst/>
            <a:gdLst/>
            <a:ahLst/>
            <a:cxnLst/>
            <a:rect l="l" t="t" r="r" b="b"/>
            <a:pathLst>
              <a:path w="6722654" h="1909591">
                <a:moveTo>
                  <a:pt x="0" y="0"/>
                </a:moveTo>
                <a:lnTo>
                  <a:pt x="6722654" y="0"/>
                </a:lnTo>
                <a:lnTo>
                  <a:pt x="6722654" y="1909591"/>
                </a:lnTo>
                <a:lnTo>
                  <a:pt x="0" y="1909591"/>
                </a:lnTo>
                <a:lnTo>
                  <a:pt x="0" y="0"/>
                </a:lnTo>
                <a:close/>
              </a:path>
            </a:pathLst>
          </a:custGeom>
          <a:blipFill>
            <a:blip r:embed="rId2"/>
            <a:stretch>
              <a:fillRect r="-80982"/>
            </a:stretch>
          </a:blipFill>
        </p:spPr>
      </p:sp>
      <p:sp>
        <p:nvSpPr>
          <p:cNvPr id="5" name="TextBox 5"/>
          <p:cNvSpPr txBox="1"/>
          <p:nvPr/>
        </p:nvSpPr>
        <p:spPr>
          <a:xfrm>
            <a:off x="405104" y="2230916"/>
            <a:ext cx="9727843" cy="712470"/>
          </a:xfrm>
          <a:prstGeom prst="rect">
            <a:avLst/>
          </a:prstGeom>
        </p:spPr>
        <p:txBody>
          <a:bodyPr lIns="0" tIns="0" rIns="0" bIns="0" rtlCol="0" anchor="t">
            <a:spAutoFit/>
          </a:bodyPr>
          <a:lstStyle/>
          <a:p>
            <a:pPr marL="0" lvl="0" indent="0" algn="l">
              <a:lnSpc>
                <a:spcPts val="5880"/>
              </a:lnSpc>
              <a:spcBef>
                <a:spcPct val="0"/>
              </a:spcBef>
            </a:pPr>
            <a:r>
              <a:rPr lang="en-US" sz="4200">
                <a:solidFill>
                  <a:srgbClr val="FF3131"/>
                </a:solidFill>
                <a:latin typeface="Radley"/>
              </a:rPr>
              <a:t>Thư viện Face Regcornition của Python</a:t>
            </a:r>
          </a:p>
        </p:txBody>
      </p:sp>
      <p:sp>
        <p:nvSpPr>
          <p:cNvPr id="6" name="TextBox 6"/>
          <p:cNvSpPr txBox="1"/>
          <p:nvPr/>
        </p:nvSpPr>
        <p:spPr>
          <a:xfrm>
            <a:off x="405103" y="3342050"/>
            <a:ext cx="7248743" cy="641201"/>
          </a:xfrm>
          <a:prstGeom prst="rect">
            <a:avLst/>
          </a:prstGeom>
        </p:spPr>
        <p:txBody>
          <a:bodyPr wrap="square" lIns="0" tIns="0" rIns="0" bIns="0" rtlCol="0" anchor="t">
            <a:spAutoFit/>
          </a:bodyPr>
          <a:lstStyle/>
          <a:p>
            <a:pPr algn="l">
              <a:lnSpc>
                <a:spcPts val="2529"/>
              </a:lnSpc>
            </a:pPr>
            <a:r>
              <a:rPr lang="en-US" sz="2299" spc="-45">
                <a:solidFill>
                  <a:srgbClr val="000000"/>
                </a:solidFill>
                <a:latin typeface="Arsenal"/>
              </a:rPr>
              <a:t>API sử dụng:</a:t>
            </a:r>
          </a:p>
          <a:p>
            <a:pPr algn="l">
              <a:lnSpc>
                <a:spcPts val="2529"/>
              </a:lnSpc>
              <a:spcBef>
                <a:spcPct val="0"/>
              </a:spcBef>
            </a:pPr>
            <a:r>
              <a:rPr lang="en-US" sz="2299" spc="-45">
                <a:solidFill>
                  <a:srgbClr val="000000"/>
                </a:solidFill>
                <a:latin typeface="Arsenal Bold"/>
              </a:rPr>
              <a:t>face_recognition --tolerance 0.45 &lt;folder_store&gt; &lt;filepath&gt;</a:t>
            </a:r>
          </a:p>
        </p:txBody>
      </p:sp>
      <p:sp>
        <p:nvSpPr>
          <p:cNvPr id="7" name="TextBox 7"/>
          <p:cNvSpPr txBox="1"/>
          <p:nvPr/>
        </p:nvSpPr>
        <p:spPr>
          <a:xfrm>
            <a:off x="352684" y="4647610"/>
            <a:ext cx="9650816" cy="4103688"/>
          </a:xfrm>
          <a:prstGeom prst="rect">
            <a:avLst/>
          </a:prstGeom>
        </p:spPr>
        <p:txBody>
          <a:bodyPr lIns="0" tIns="0" rIns="0" bIns="0" rtlCol="0" anchor="t">
            <a:spAutoFit/>
          </a:bodyPr>
          <a:lstStyle/>
          <a:p>
            <a:pPr algn="l">
              <a:lnSpc>
                <a:spcPts val="3220"/>
              </a:lnSpc>
            </a:pPr>
            <a:r>
              <a:rPr lang="en-US" sz="2300">
                <a:solidFill>
                  <a:srgbClr val="000000"/>
                </a:solidFill>
                <a:latin typeface="Arsenal Bold"/>
              </a:rPr>
              <a:t>Thông số:</a:t>
            </a:r>
          </a:p>
          <a:p>
            <a:pPr marL="496575" lvl="1" indent="-248288" algn="l">
              <a:lnSpc>
                <a:spcPts val="3220"/>
              </a:lnSpc>
              <a:buFont typeface="Arial"/>
              <a:buChar char="•"/>
            </a:pPr>
            <a:r>
              <a:rPr lang="en-US" sz="2300">
                <a:solidFill>
                  <a:srgbClr val="000000"/>
                </a:solidFill>
                <a:latin typeface="Arsenal Bold"/>
              </a:rPr>
              <a:t>--tolerance: </a:t>
            </a:r>
            <a:r>
              <a:rPr lang="en-US" sz="2300">
                <a:solidFill>
                  <a:srgbClr val="000000"/>
                </a:solidFill>
                <a:latin typeface="Arsenal"/>
              </a:rPr>
              <a:t>Là giá trị độ chính xác chấp nhận được của việc so sánh khuôn mặt. Giá trị mặc định là 0.6. Em đã kiểm tra dựa trên các hình ảnh khác nhau của em và chọn ra được giá trị 0.45 là giá trị phù hợp với ứng dụng này, nó sẽ không bỏ soát các hình ảnh hơi nhòe khi nhận dạng và cũng vừa đủ để nhận ra sự khác biệt giữa các khuôn mặt khác nhau</a:t>
            </a:r>
          </a:p>
          <a:p>
            <a:pPr marL="496575" lvl="1" indent="-248288" algn="l">
              <a:lnSpc>
                <a:spcPts val="3220"/>
              </a:lnSpc>
              <a:buFont typeface="Arial"/>
              <a:buChar char="•"/>
            </a:pPr>
            <a:r>
              <a:rPr lang="en-US" sz="2300">
                <a:solidFill>
                  <a:srgbClr val="000000"/>
                </a:solidFill>
                <a:latin typeface="Arsenal Bold"/>
              </a:rPr>
              <a:t>&lt;folder_store&gt;: </a:t>
            </a:r>
            <a:r>
              <a:rPr lang="en-US" sz="2300">
                <a:solidFill>
                  <a:srgbClr val="000000"/>
                </a:solidFill>
                <a:latin typeface="Arsenal"/>
              </a:rPr>
              <a:t>Chính là thư mục lưu trữ hình ảnh được tải về từ database</a:t>
            </a:r>
          </a:p>
          <a:p>
            <a:pPr marL="496575" lvl="1" indent="-248288" algn="l">
              <a:lnSpc>
                <a:spcPts val="3220"/>
              </a:lnSpc>
              <a:buFont typeface="Arial"/>
              <a:buChar char="•"/>
            </a:pPr>
            <a:r>
              <a:rPr lang="en-US" sz="2300">
                <a:solidFill>
                  <a:srgbClr val="000000"/>
                </a:solidFill>
                <a:latin typeface="Arsenal Bold"/>
              </a:rPr>
              <a:t>&lt;filepath&gt;</a:t>
            </a:r>
            <a:r>
              <a:rPr lang="en-US" sz="2300">
                <a:solidFill>
                  <a:srgbClr val="000000"/>
                </a:solidFill>
                <a:latin typeface="Arsenal"/>
              </a:rPr>
              <a:t>: Chính là đường dẫn của file hình ảnh cần so sánh</a:t>
            </a:r>
          </a:p>
          <a:p>
            <a:pPr algn="l">
              <a:lnSpc>
                <a:spcPts val="3220"/>
              </a:lnSpc>
            </a:pPr>
            <a:endParaRPr lang="en-US" sz="2300">
              <a:solidFill>
                <a:srgbClr val="000000"/>
              </a:solidFill>
              <a:latin typeface="Arsenal"/>
            </a:endParaRPr>
          </a:p>
          <a:p>
            <a:pPr algn="l">
              <a:lnSpc>
                <a:spcPts val="3220"/>
              </a:lnSpc>
            </a:pPr>
            <a:r>
              <a:rPr lang="en-US" sz="2300">
                <a:solidFill>
                  <a:srgbClr val="000000"/>
                </a:solidFill>
                <a:latin typeface="Arsenal Bold"/>
              </a:rPr>
              <a:t>Kết quả</a:t>
            </a:r>
            <a:r>
              <a:rPr lang="en-US" sz="2300">
                <a:solidFill>
                  <a:srgbClr val="000000"/>
                </a:solidFill>
                <a:latin typeface="Arsenal"/>
              </a:rPr>
              <a:t> sẽ trả về tên file hình ảnh trùng khớp.</a:t>
            </a:r>
          </a:p>
        </p:txBody>
      </p:sp>
      <p:sp>
        <p:nvSpPr>
          <p:cNvPr id="8" name="TextBox 8"/>
          <p:cNvSpPr txBox="1"/>
          <p:nvPr/>
        </p:nvSpPr>
        <p:spPr>
          <a:xfrm>
            <a:off x="10634154" y="3964985"/>
            <a:ext cx="6722654" cy="698500"/>
          </a:xfrm>
          <a:prstGeom prst="rect">
            <a:avLst/>
          </a:prstGeom>
        </p:spPr>
        <p:txBody>
          <a:bodyPr lIns="0" tIns="0" rIns="0" bIns="0" rtlCol="0" anchor="t">
            <a:spAutoFit/>
          </a:bodyPr>
          <a:lstStyle/>
          <a:p>
            <a:pPr algn="l">
              <a:lnSpc>
                <a:spcPts val="2749"/>
              </a:lnSpc>
              <a:spcBef>
                <a:spcPct val="0"/>
              </a:spcBef>
            </a:pPr>
            <a:r>
              <a:rPr lang="en-US" sz="2499" spc="-49">
                <a:solidFill>
                  <a:srgbClr val="000000"/>
                </a:solidFill>
                <a:latin typeface="Arsenal"/>
              </a:rPr>
              <a:t>Cần phải truy cập vào môi trường của thư viện Face Recognition để sử dụng API này</a:t>
            </a:r>
          </a:p>
        </p:txBody>
      </p:sp>
      <p:sp>
        <p:nvSpPr>
          <p:cNvPr id="9" name="TextBox 9"/>
          <p:cNvSpPr txBox="1"/>
          <p:nvPr/>
        </p:nvSpPr>
        <p:spPr>
          <a:xfrm>
            <a:off x="352684" y="9151665"/>
            <a:ext cx="15603638" cy="389255"/>
          </a:xfrm>
          <a:prstGeom prst="rect">
            <a:avLst/>
          </a:prstGeom>
        </p:spPr>
        <p:txBody>
          <a:bodyPr lIns="0" tIns="0" rIns="0" bIns="0" rtlCol="0" anchor="t">
            <a:spAutoFit/>
          </a:bodyPr>
          <a:lstStyle/>
          <a:p>
            <a:pPr algn="l">
              <a:lnSpc>
                <a:spcPts val="3220"/>
              </a:lnSpc>
            </a:pPr>
            <a:r>
              <a:rPr lang="en-US" sz="2300">
                <a:solidFill>
                  <a:srgbClr val="000000"/>
                </a:solidFill>
                <a:latin typeface="Arsenal Bold"/>
              </a:rPr>
              <a:t>Cách cài đặt và sử dụng thư viện:</a:t>
            </a:r>
            <a:r>
              <a:rPr lang="en-US" sz="2300">
                <a:solidFill>
                  <a:srgbClr val="000000"/>
                </a:solidFill>
                <a:latin typeface="Arsenal"/>
              </a:rPr>
              <a:t> </a:t>
            </a:r>
            <a:r>
              <a:rPr lang="en-US" sz="2300">
                <a:solidFill>
                  <a:srgbClr val="042B91"/>
                </a:solidFill>
                <a:latin typeface="Arsenal"/>
                <a:hlinkClick r:id="rId3" tooltip="https://github.com/ageitgey/face_recognition.git"/>
              </a:rPr>
              <a:t>https://github.com/justadudewhohacks/face-api.js.git</a:t>
            </a:r>
            <a:r>
              <a:rPr lang="en-US" sz="2300">
                <a:solidFill>
                  <a:srgbClr val="042B91"/>
                </a:solidFill>
                <a:latin typeface="Arsenal"/>
              </a:rPr>
              <a:t> </a:t>
            </a:r>
          </a:p>
        </p:txBody>
      </p:sp>
      <p:sp>
        <p:nvSpPr>
          <p:cNvPr id="10" name="TextBox 10"/>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1" name="TextBox 11"/>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2" name="TextBox 12"/>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3" name="TextBox 13"/>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17</a:t>
            </a:r>
          </a:p>
        </p:txBody>
      </p:sp>
      <p:sp>
        <p:nvSpPr>
          <p:cNvPr id="14" name="TextBox 14"/>
          <p:cNvSpPr txBox="1"/>
          <p:nvPr/>
        </p:nvSpPr>
        <p:spPr>
          <a:xfrm>
            <a:off x="352684" y="1308469"/>
            <a:ext cx="9044262" cy="762000"/>
          </a:xfrm>
          <a:prstGeom prst="rect">
            <a:avLst/>
          </a:prstGeom>
        </p:spPr>
        <p:txBody>
          <a:bodyPr lIns="0" tIns="0" rIns="0" bIns="0" rtlCol="0" anchor="t">
            <a:spAutoFit/>
          </a:bodyPr>
          <a:lstStyle/>
          <a:p>
            <a:pPr marL="0" lvl="0" indent="0" algn="l">
              <a:lnSpc>
                <a:spcPts val="6299"/>
              </a:lnSpc>
              <a:spcBef>
                <a:spcPct val="0"/>
              </a:spcBef>
            </a:pPr>
            <a:r>
              <a:rPr lang="en-US" sz="4500">
                <a:solidFill>
                  <a:srgbClr val="345C72"/>
                </a:solidFill>
                <a:latin typeface="Radley"/>
              </a:rPr>
              <a:t>Model nhận diện khuôn mặt</a:t>
            </a:r>
          </a:p>
        </p:txBody>
      </p:sp>
      <p:sp>
        <p:nvSpPr>
          <p:cNvPr id="15" name="AutoShape 15"/>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6" name="Freeform 16"/>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4"/>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36670"/>
            <a:ext cx="4843918"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mềm</a:t>
            </a:r>
          </a:p>
        </p:txBody>
      </p:sp>
      <p:sp>
        <p:nvSpPr>
          <p:cNvPr id="3" name="AutoShape 3"/>
          <p:cNvSpPr/>
          <p:nvPr/>
        </p:nvSpPr>
        <p:spPr>
          <a:xfrm>
            <a:off x="352684" y="1384669"/>
            <a:ext cx="4623818" cy="0"/>
          </a:xfrm>
          <a:prstGeom prst="line">
            <a:avLst/>
          </a:prstGeom>
          <a:ln w="66675" cap="flat">
            <a:solidFill>
              <a:srgbClr val="345C72"/>
            </a:solidFill>
            <a:prstDash val="solid"/>
            <a:headEnd type="none" w="sm" len="sm"/>
            <a:tailEnd type="none" w="sm" len="sm"/>
          </a:ln>
        </p:spPr>
      </p:sp>
      <p:sp>
        <p:nvSpPr>
          <p:cNvPr id="4" name="AutoShape 4"/>
          <p:cNvSpPr/>
          <p:nvPr/>
        </p:nvSpPr>
        <p:spPr>
          <a:xfrm>
            <a:off x="8751969" y="3283969"/>
            <a:ext cx="0" cy="1362075"/>
          </a:xfrm>
          <a:prstGeom prst="line">
            <a:avLst/>
          </a:prstGeom>
          <a:ln w="85725" cap="flat">
            <a:solidFill>
              <a:srgbClr val="000000"/>
            </a:solidFill>
            <a:prstDash val="solid"/>
            <a:headEnd type="none" w="sm" len="sm"/>
            <a:tailEnd type="oval" w="lg" len="lg"/>
          </a:ln>
        </p:spPr>
      </p:sp>
      <p:sp>
        <p:nvSpPr>
          <p:cNvPr id="5" name="AutoShape 5"/>
          <p:cNvSpPr/>
          <p:nvPr/>
        </p:nvSpPr>
        <p:spPr>
          <a:xfrm>
            <a:off x="10266592" y="7044835"/>
            <a:ext cx="0" cy="740145"/>
          </a:xfrm>
          <a:prstGeom prst="line">
            <a:avLst/>
          </a:prstGeom>
          <a:ln w="85725" cap="flat">
            <a:solidFill>
              <a:srgbClr val="000000"/>
            </a:solidFill>
            <a:prstDash val="solid"/>
            <a:headEnd type="none" w="sm" len="sm"/>
            <a:tailEnd type="oval" w="lg" len="lg"/>
          </a:ln>
        </p:spPr>
      </p:sp>
      <p:sp>
        <p:nvSpPr>
          <p:cNvPr id="6" name="AutoShape 6"/>
          <p:cNvSpPr/>
          <p:nvPr/>
        </p:nvSpPr>
        <p:spPr>
          <a:xfrm>
            <a:off x="14431112" y="3667553"/>
            <a:ext cx="0" cy="968966"/>
          </a:xfrm>
          <a:prstGeom prst="line">
            <a:avLst/>
          </a:prstGeom>
          <a:ln w="85725" cap="flat">
            <a:solidFill>
              <a:srgbClr val="000000"/>
            </a:solidFill>
            <a:prstDash val="solid"/>
            <a:headEnd type="none" w="sm" len="sm"/>
            <a:tailEnd type="oval" w="lg" len="lg"/>
          </a:ln>
        </p:spPr>
      </p:sp>
      <p:sp>
        <p:nvSpPr>
          <p:cNvPr id="7" name="AutoShape 7"/>
          <p:cNvSpPr/>
          <p:nvPr/>
        </p:nvSpPr>
        <p:spPr>
          <a:xfrm flipH="1">
            <a:off x="15725334" y="7044835"/>
            <a:ext cx="0" cy="708669"/>
          </a:xfrm>
          <a:prstGeom prst="line">
            <a:avLst/>
          </a:prstGeom>
          <a:ln w="85725" cap="flat">
            <a:solidFill>
              <a:srgbClr val="000000"/>
            </a:solidFill>
            <a:prstDash val="solid"/>
            <a:headEnd type="none" w="sm" len="sm"/>
            <a:tailEnd type="oval" w="lg" len="lg"/>
          </a:ln>
        </p:spPr>
      </p:sp>
      <p:sp>
        <p:nvSpPr>
          <p:cNvPr id="8" name="AutoShape 8"/>
          <p:cNvSpPr/>
          <p:nvPr/>
        </p:nvSpPr>
        <p:spPr>
          <a:xfrm>
            <a:off x="3573881" y="3677078"/>
            <a:ext cx="0" cy="968966"/>
          </a:xfrm>
          <a:prstGeom prst="line">
            <a:avLst/>
          </a:prstGeom>
          <a:ln w="85725" cap="flat">
            <a:solidFill>
              <a:srgbClr val="000000"/>
            </a:solidFill>
            <a:prstDash val="solid"/>
            <a:headEnd type="none" w="sm" len="sm"/>
            <a:tailEnd type="oval" w="lg" len="lg"/>
          </a:ln>
        </p:spPr>
      </p:sp>
      <p:sp>
        <p:nvSpPr>
          <p:cNvPr id="9" name="AutoShape 9"/>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0" name="AutoShape 10"/>
          <p:cNvSpPr/>
          <p:nvPr/>
        </p:nvSpPr>
        <p:spPr>
          <a:xfrm>
            <a:off x="3530034" y="3677078"/>
            <a:ext cx="10943005" cy="0"/>
          </a:xfrm>
          <a:prstGeom prst="line">
            <a:avLst/>
          </a:prstGeom>
          <a:ln w="85725" cap="flat">
            <a:solidFill>
              <a:srgbClr val="000000"/>
            </a:solidFill>
            <a:prstDash val="solid"/>
            <a:headEnd type="none" w="sm" len="sm"/>
            <a:tailEnd type="none" w="sm" len="sm"/>
          </a:ln>
        </p:spPr>
      </p:sp>
      <p:sp>
        <p:nvSpPr>
          <p:cNvPr id="11" name="AutoShape 11"/>
          <p:cNvSpPr/>
          <p:nvPr/>
        </p:nvSpPr>
        <p:spPr>
          <a:xfrm flipV="1">
            <a:off x="10224636" y="7063885"/>
            <a:ext cx="5544237" cy="0"/>
          </a:xfrm>
          <a:prstGeom prst="line">
            <a:avLst/>
          </a:prstGeom>
          <a:ln w="85725" cap="flat">
            <a:solidFill>
              <a:srgbClr val="000000"/>
            </a:solidFill>
            <a:prstDash val="solid"/>
            <a:headEnd type="none" w="sm" len="sm"/>
            <a:tailEnd type="none" w="sm" len="sm"/>
          </a:ln>
        </p:spPr>
      </p:sp>
      <p:sp>
        <p:nvSpPr>
          <p:cNvPr id="12" name="AutoShape 12"/>
          <p:cNvSpPr/>
          <p:nvPr/>
        </p:nvSpPr>
        <p:spPr>
          <a:xfrm flipV="1">
            <a:off x="14446988" y="6501910"/>
            <a:ext cx="0" cy="561975"/>
          </a:xfrm>
          <a:prstGeom prst="line">
            <a:avLst/>
          </a:prstGeom>
          <a:ln w="85725" cap="flat">
            <a:solidFill>
              <a:srgbClr val="000000"/>
            </a:solidFill>
            <a:prstDash val="solid"/>
            <a:headEnd type="none" w="sm" len="sm"/>
            <a:tailEnd type="none" w="sm" len="sm"/>
          </a:ln>
        </p:spPr>
      </p:sp>
      <p:grpSp>
        <p:nvGrpSpPr>
          <p:cNvPr id="13" name="Group 13"/>
          <p:cNvGrpSpPr/>
          <p:nvPr/>
        </p:nvGrpSpPr>
        <p:grpSpPr>
          <a:xfrm>
            <a:off x="5117368" y="1422262"/>
            <a:ext cx="7269202" cy="1881284"/>
            <a:chOff x="0" y="0"/>
            <a:chExt cx="1914522" cy="495482"/>
          </a:xfrm>
        </p:grpSpPr>
        <p:sp>
          <p:nvSpPr>
            <p:cNvPr id="14" name="Freeform 14"/>
            <p:cNvSpPr/>
            <p:nvPr/>
          </p:nvSpPr>
          <p:spPr>
            <a:xfrm>
              <a:off x="0" y="0"/>
              <a:ext cx="1914522" cy="495482"/>
            </a:xfrm>
            <a:custGeom>
              <a:avLst/>
              <a:gdLst/>
              <a:ahLst/>
              <a:cxnLst/>
              <a:rect l="l" t="t" r="r" b="b"/>
              <a:pathLst>
                <a:path w="1914522" h="495482">
                  <a:moveTo>
                    <a:pt x="54317" y="0"/>
                  </a:moveTo>
                  <a:lnTo>
                    <a:pt x="1860206" y="0"/>
                  </a:lnTo>
                  <a:cubicBezTo>
                    <a:pt x="1890204" y="0"/>
                    <a:pt x="1914522" y="24318"/>
                    <a:pt x="1914522" y="54317"/>
                  </a:cubicBezTo>
                  <a:lnTo>
                    <a:pt x="1914522" y="441166"/>
                  </a:lnTo>
                  <a:cubicBezTo>
                    <a:pt x="1914522" y="471164"/>
                    <a:pt x="1890204" y="495482"/>
                    <a:pt x="1860206" y="495482"/>
                  </a:cubicBezTo>
                  <a:lnTo>
                    <a:pt x="54317" y="495482"/>
                  </a:lnTo>
                  <a:cubicBezTo>
                    <a:pt x="24318" y="495482"/>
                    <a:pt x="0" y="471164"/>
                    <a:pt x="0" y="441166"/>
                  </a:cubicBezTo>
                  <a:lnTo>
                    <a:pt x="0" y="54317"/>
                  </a:lnTo>
                  <a:cubicBezTo>
                    <a:pt x="0" y="24318"/>
                    <a:pt x="24318" y="0"/>
                    <a:pt x="54317" y="0"/>
                  </a:cubicBezTo>
                  <a:close/>
                </a:path>
              </a:pathLst>
            </a:custGeom>
            <a:solidFill>
              <a:srgbClr val="2C92D5"/>
            </a:solidFill>
          </p:spPr>
        </p:sp>
        <p:sp>
          <p:nvSpPr>
            <p:cNvPr id="15" name="TextBox 15"/>
            <p:cNvSpPr txBox="1"/>
            <p:nvPr/>
          </p:nvSpPr>
          <p:spPr>
            <a:xfrm>
              <a:off x="0" y="-95250"/>
              <a:ext cx="1914522" cy="590732"/>
            </a:xfrm>
            <a:prstGeom prst="rect">
              <a:avLst/>
            </a:prstGeom>
          </p:spPr>
          <p:txBody>
            <a:bodyPr lIns="50800" tIns="50800" rIns="50800" bIns="50800" rtlCol="0" anchor="ctr"/>
            <a:lstStyle/>
            <a:p>
              <a:pPr algn="ctr">
                <a:lnSpc>
                  <a:spcPts val="3220"/>
                </a:lnSpc>
              </a:pPr>
              <a:endParaRPr/>
            </a:p>
          </p:txBody>
        </p:sp>
      </p:grpSp>
      <p:grpSp>
        <p:nvGrpSpPr>
          <p:cNvPr id="16" name="Group 16"/>
          <p:cNvGrpSpPr/>
          <p:nvPr/>
        </p:nvGrpSpPr>
        <p:grpSpPr>
          <a:xfrm>
            <a:off x="1809936" y="4816443"/>
            <a:ext cx="3527889" cy="1685467"/>
            <a:chOff x="0" y="0"/>
            <a:chExt cx="929156" cy="485719"/>
          </a:xfrm>
        </p:grpSpPr>
        <p:sp>
          <p:nvSpPr>
            <p:cNvPr id="17" name="Freeform 17"/>
            <p:cNvSpPr/>
            <p:nvPr/>
          </p:nvSpPr>
          <p:spPr>
            <a:xfrm>
              <a:off x="0" y="0"/>
              <a:ext cx="929156" cy="485719"/>
            </a:xfrm>
            <a:custGeom>
              <a:avLst/>
              <a:gdLst/>
              <a:ahLst/>
              <a:cxnLst/>
              <a:rect l="l" t="t" r="r" b="b"/>
              <a:pathLst>
                <a:path w="929156" h="485719">
                  <a:moveTo>
                    <a:pt x="111919" y="0"/>
                  </a:moveTo>
                  <a:lnTo>
                    <a:pt x="817237" y="0"/>
                  </a:lnTo>
                  <a:cubicBezTo>
                    <a:pt x="846920" y="0"/>
                    <a:pt x="875387" y="11791"/>
                    <a:pt x="896376" y="32780"/>
                  </a:cubicBezTo>
                  <a:cubicBezTo>
                    <a:pt x="917364" y="53769"/>
                    <a:pt x="929156" y="82236"/>
                    <a:pt x="929156" y="111919"/>
                  </a:cubicBezTo>
                  <a:lnTo>
                    <a:pt x="929156" y="373800"/>
                  </a:lnTo>
                  <a:cubicBezTo>
                    <a:pt x="929156" y="403482"/>
                    <a:pt x="917364" y="431950"/>
                    <a:pt x="896376" y="452938"/>
                  </a:cubicBezTo>
                  <a:cubicBezTo>
                    <a:pt x="875387" y="473927"/>
                    <a:pt x="846920" y="485719"/>
                    <a:pt x="817237" y="485719"/>
                  </a:cubicBezTo>
                  <a:lnTo>
                    <a:pt x="111919" y="485719"/>
                  </a:lnTo>
                  <a:cubicBezTo>
                    <a:pt x="82236" y="485719"/>
                    <a:pt x="53769" y="473927"/>
                    <a:pt x="32780" y="452938"/>
                  </a:cubicBezTo>
                  <a:cubicBezTo>
                    <a:pt x="11791" y="431950"/>
                    <a:pt x="0" y="403482"/>
                    <a:pt x="0" y="373800"/>
                  </a:cubicBezTo>
                  <a:lnTo>
                    <a:pt x="0" y="111919"/>
                  </a:lnTo>
                  <a:cubicBezTo>
                    <a:pt x="0" y="82236"/>
                    <a:pt x="11791" y="53769"/>
                    <a:pt x="32780" y="32780"/>
                  </a:cubicBezTo>
                  <a:cubicBezTo>
                    <a:pt x="53769" y="11791"/>
                    <a:pt x="82236" y="0"/>
                    <a:pt x="111919" y="0"/>
                  </a:cubicBezTo>
                  <a:close/>
                </a:path>
              </a:pathLst>
            </a:custGeom>
            <a:solidFill>
              <a:srgbClr val="2C92D5"/>
            </a:solidFill>
          </p:spPr>
        </p:sp>
        <p:sp>
          <p:nvSpPr>
            <p:cNvPr id="18" name="TextBox 18"/>
            <p:cNvSpPr txBox="1"/>
            <p:nvPr/>
          </p:nvSpPr>
          <p:spPr>
            <a:xfrm>
              <a:off x="0" y="-95250"/>
              <a:ext cx="929156" cy="580969"/>
            </a:xfrm>
            <a:prstGeom prst="rect">
              <a:avLst/>
            </a:prstGeom>
          </p:spPr>
          <p:txBody>
            <a:bodyPr lIns="50800" tIns="50800" rIns="50800" bIns="50800" rtlCol="0" anchor="ctr"/>
            <a:lstStyle/>
            <a:p>
              <a:pPr algn="ctr">
                <a:lnSpc>
                  <a:spcPts val="3220"/>
                </a:lnSpc>
              </a:pPr>
              <a:endParaRPr/>
            </a:p>
          </p:txBody>
        </p:sp>
      </p:grpSp>
      <p:grpSp>
        <p:nvGrpSpPr>
          <p:cNvPr id="19" name="Group 19"/>
          <p:cNvGrpSpPr/>
          <p:nvPr/>
        </p:nvGrpSpPr>
        <p:grpSpPr>
          <a:xfrm>
            <a:off x="6646892" y="4522383"/>
            <a:ext cx="4208564" cy="1979526"/>
            <a:chOff x="0" y="-95250"/>
            <a:chExt cx="1108428" cy="580969"/>
          </a:xfrm>
        </p:grpSpPr>
        <p:sp>
          <p:nvSpPr>
            <p:cNvPr id="20" name="Freeform 20"/>
            <p:cNvSpPr/>
            <p:nvPr/>
          </p:nvSpPr>
          <p:spPr>
            <a:xfrm>
              <a:off x="0" y="-1519"/>
              <a:ext cx="1108428" cy="487238"/>
            </a:xfrm>
            <a:custGeom>
              <a:avLst/>
              <a:gdLst/>
              <a:ahLst/>
              <a:cxnLst/>
              <a:rect l="l" t="t" r="r" b="b"/>
              <a:pathLst>
                <a:path w="1108428" h="485719">
                  <a:moveTo>
                    <a:pt x="93818" y="0"/>
                  </a:moveTo>
                  <a:lnTo>
                    <a:pt x="1014611" y="0"/>
                  </a:lnTo>
                  <a:cubicBezTo>
                    <a:pt x="1066425" y="0"/>
                    <a:pt x="1108428" y="42004"/>
                    <a:pt x="1108428" y="93818"/>
                  </a:cubicBezTo>
                  <a:lnTo>
                    <a:pt x="1108428" y="391901"/>
                  </a:lnTo>
                  <a:cubicBezTo>
                    <a:pt x="1108428" y="443715"/>
                    <a:pt x="1066425" y="485719"/>
                    <a:pt x="1014611" y="485719"/>
                  </a:cubicBezTo>
                  <a:lnTo>
                    <a:pt x="93818" y="485719"/>
                  </a:lnTo>
                  <a:cubicBezTo>
                    <a:pt x="42004" y="485719"/>
                    <a:pt x="0" y="443715"/>
                    <a:pt x="0" y="391901"/>
                  </a:cubicBezTo>
                  <a:lnTo>
                    <a:pt x="0" y="93818"/>
                  </a:lnTo>
                  <a:cubicBezTo>
                    <a:pt x="0" y="42004"/>
                    <a:pt x="42004" y="0"/>
                    <a:pt x="93818" y="0"/>
                  </a:cubicBezTo>
                  <a:close/>
                </a:path>
              </a:pathLst>
            </a:custGeom>
            <a:solidFill>
              <a:srgbClr val="2C92D5"/>
            </a:solidFill>
          </p:spPr>
        </p:sp>
        <p:sp>
          <p:nvSpPr>
            <p:cNvPr id="21" name="TextBox 21"/>
            <p:cNvSpPr txBox="1"/>
            <p:nvPr/>
          </p:nvSpPr>
          <p:spPr>
            <a:xfrm>
              <a:off x="0" y="-95250"/>
              <a:ext cx="1108428" cy="580969"/>
            </a:xfrm>
            <a:prstGeom prst="rect">
              <a:avLst/>
            </a:prstGeom>
          </p:spPr>
          <p:txBody>
            <a:bodyPr lIns="50800" tIns="50800" rIns="50800" bIns="50800" rtlCol="0" anchor="ctr"/>
            <a:lstStyle/>
            <a:p>
              <a:pPr algn="ctr">
                <a:lnSpc>
                  <a:spcPts val="3220"/>
                </a:lnSpc>
              </a:pPr>
              <a:endParaRPr/>
            </a:p>
          </p:txBody>
        </p:sp>
      </p:grpSp>
      <p:grpSp>
        <p:nvGrpSpPr>
          <p:cNvPr id="22" name="Group 22"/>
          <p:cNvGrpSpPr/>
          <p:nvPr/>
        </p:nvGrpSpPr>
        <p:grpSpPr>
          <a:xfrm>
            <a:off x="13019145" y="4846926"/>
            <a:ext cx="2855686" cy="1654982"/>
            <a:chOff x="0" y="0"/>
            <a:chExt cx="752115" cy="485719"/>
          </a:xfrm>
        </p:grpSpPr>
        <p:sp>
          <p:nvSpPr>
            <p:cNvPr id="23" name="Freeform 23"/>
            <p:cNvSpPr/>
            <p:nvPr/>
          </p:nvSpPr>
          <p:spPr>
            <a:xfrm>
              <a:off x="0" y="0"/>
              <a:ext cx="752115" cy="485719"/>
            </a:xfrm>
            <a:custGeom>
              <a:avLst/>
              <a:gdLst/>
              <a:ahLst/>
              <a:cxnLst/>
              <a:rect l="l" t="t" r="r" b="b"/>
              <a:pathLst>
                <a:path w="752115" h="485719">
                  <a:moveTo>
                    <a:pt x="138264" y="0"/>
                  </a:moveTo>
                  <a:lnTo>
                    <a:pt x="613851" y="0"/>
                  </a:lnTo>
                  <a:cubicBezTo>
                    <a:pt x="650521" y="0"/>
                    <a:pt x="685689" y="14567"/>
                    <a:pt x="711618" y="40497"/>
                  </a:cubicBezTo>
                  <a:cubicBezTo>
                    <a:pt x="737548" y="66426"/>
                    <a:pt x="752115" y="101594"/>
                    <a:pt x="752115" y="138264"/>
                  </a:cubicBezTo>
                  <a:lnTo>
                    <a:pt x="752115" y="347455"/>
                  </a:lnTo>
                  <a:cubicBezTo>
                    <a:pt x="752115" y="423816"/>
                    <a:pt x="690212" y="485719"/>
                    <a:pt x="613851" y="485719"/>
                  </a:cubicBezTo>
                  <a:lnTo>
                    <a:pt x="138264" y="485719"/>
                  </a:lnTo>
                  <a:cubicBezTo>
                    <a:pt x="61903" y="485719"/>
                    <a:pt x="0" y="423816"/>
                    <a:pt x="0" y="347455"/>
                  </a:cubicBezTo>
                  <a:lnTo>
                    <a:pt x="0" y="138264"/>
                  </a:lnTo>
                  <a:cubicBezTo>
                    <a:pt x="0" y="61903"/>
                    <a:pt x="61903" y="0"/>
                    <a:pt x="138264" y="0"/>
                  </a:cubicBezTo>
                  <a:close/>
                </a:path>
              </a:pathLst>
            </a:custGeom>
            <a:solidFill>
              <a:srgbClr val="2C92D5"/>
            </a:solidFill>
          </p:spPr>
        </p:sp>
        <p:sp>
          <p:nvSpPr>
            <p:cNvPr id="24" name="TextBox 24"/>
            <p:cNvSpPr txBox="1"/>
            <p:nvPr/>
          </p:nvSpPr>
          <p:spPr>
            <a:xfrm>
              <a:off x="0" y="-95250"/>
              <a:ext cx="752115" cy="580969"/>
            </a:xfrm>
            <a:prstGeom prst="rect">
              <a:avLst/>
            </a:prstGeom>
          </p:spPr>
          <p:txBody>
            <a:bodyPr lIns="50800" tIns="50800" rIns="50800" bIns="50800" rtlCol="0" anchor="ctr"/>
            <a:lstStyle/>
            <a:p>
              <a:pPr algn="ctr">
                <a:lnSpc>
                  <a:spcPts val="3220"/>
                </a:lnSpc>
              </a:pPr>
              <a:endParaRPr/>
            </a:p>
          </p:txBody>
        </p:sp>
      </p:grpSp>
      <p:grpSp>
        <p:nvGrpSpPr>
          <p:cNvPr id="25" name="Group 25"/>
          <p:cNvGrpSpPr/>
          <p:nvPr/>
        </p:nvGrpSpPr>
        <p:grpSpPr>
          <a:xfrm>
            <a:off x="13385517" y="7598570"/>
            <a:ext cx="4665780" cy="2104573"/>
            <a:chOff x="0" y="-95250"/>
            <a:chExt cx="1228847" cy="554291"/>
          </a:xfrm>
        </p:grpSpPr>
        <p:sp>
          <p:nvSpPr>
            <p:cNvPr id="26" name="Freeform 26"/>
            <p:cNvSpPr/>
            <p:nvPr/>
          </p:nvSpPr>
          <p:spPr>
            <a:xfrm>
              <a:off x="0" y="8290"/>
              <a:ext cx="1228847" cy="450751"/>
            </a:xfrm>
            <a:custGeom>
              <a:avLst/>
              <a:gdLst/>
              <a:ahLst/>
              <a:cxnLst/>
              <a:rect l="l" t="t" r="r" b="b"/>
              <a:pathLst>
                <a:path w="1228847" h="459041">
                  <a:moveTo>
                    <a:pt x="84624" y="0"/>
                  </a:moveTo>
                  <a:lnTo>
                    <a:pt x="1144223" y="0"/>
                  </a:lnTo>
                  <a:cubicBezTo>
                    <a:pt x="1190960" y="0"/>
                    <a:pt x="1228847" y="37888"/>
                    <a:pt x="1228847" y="84624"/>
                  </a:cubicBezTo>
                  <a:lnTo>
                    <a:pt x="1228847" y="374417"/>
                  </a:lnTo>
                  <a:cubicBezTo>
                    <a:pt x="1228847" y="421153"/>
                    <a:pt x="1190960" y="459041"/>
                    <a:pt x="1144223" y="459041"/>
                  </a:cubicBezTo>
                  <a:lnTo>
                    <a:pt x="84624" y="459041"/>
                  </a:lnTo>
                  <a:cubicBezTo>
                    <a:pt x="37888" y="459041"/>
                    <a:pt x="0" y="421153"/>
                    <a:pt x="0" y="374417"/>
                  </a:cubicBezTo>
                  <a:lnTo>
                    <a:pt x="0" y="84624"/>
                  </a:lnTo>
                  <a:cubicBezTo>
                    <a:pt x="0" y="37888"/>
                    <a:pt x="37888" y="0"/>
                    <a:pt x="84624" y="0"/>
                  </a:cubicBezTo>
                  <a:close/>
                </a:path>
              </a:pathLst>
            </a:custGeom>
            <a:solidFill>
              <a:srgbClr val="2C92D5"/>
            </a:solidFill>
          </p:spPr>
        </p:sp>
        <p:sp>
          <p:nvSpPr>
            <p:cNvPr id="27" name="TextBox 27"/>
            <p:cNvSpPr txBox="1"/>
            <p:nvPr/>
          </p:nvSpPr>
          <p:spPr>
            <a:xfrm>
              <a:off x="0" y="-95250"/>
              <a:ext cx="1228847" cy="554291"/>
            </a:xfrm>
            <a:prstGeom prst="rect">
              <a:avLst/>
            </a:prstGeom>
          </p:spPr>
          <p:txBody>
            <a:bodyPr lIns="50800" tIns="50800" rIns="50800" bIns="50800" rtlCol="0" anchor="ctr"/>
            <a:lstStyle/>
            <a:p>
              <a:pPr algn="ctr">
                <a:lnSpc>
                  <a:spcPts val="3220"/>
                </a:lnSpc>
              </a:pPr>
              <a:endParaRPr/>
            </a:p>
          </p:txBody>
        </p:sp>
      </p:grpSp>
      <p:grpSp>
        <p:nvGrpSpPr>
          <p:cNvPr id="28" name="Group 28"/>
          <p:cNvGrpSpPr/>
          <p:nvPr/>
        </p:nvGrpSpPr>
        <p:grpSpPr>
          <a:xfrm>
            <a:off x="7353631" y="7991698"/>
            <a:ext cx="5825923" cy="1711445"/>
            <a:chOff x="0" y="0"/>
            <a:chExt cx="1534399" cy="450751"/>
          </a:xfrm>
        </p:grpSpPr>
        <p:sp>
          <p:nvSpPr>
            <p:cNvPr id="29" name="Freeform 29"/>
            <p:cNvSpPr/>
            <p:nvPr/>
          </p:nvSpPr>
          <p:spPr>
            <a:xfrm>
              <a:off x="0" y="0"/>
              <a:ext cx="1534399" cy="450751"/>
            </a:xfrm>
            <a:custGeom>
              <a:avLst/>
              <a:gdLst/>
              <a:ahLst/>
              <a:cxnLst/>
              <a:rect l="l" t="t" r="r" b="b"/>
              <a:pathLst>
                <a:path w="1534399" h="450751">
                  <a:moveTo>
                    <a:pt x="67773" y="0"/>
                  </a:moveTo>
                  <a:lnTo>
                    <a:pt x="1466627" y="0"/>
                  </a:lnTo>
                  <a:cubicBezTo>
                    <a:pt x="1484601" y="0"/>
                    <a:pt x="1501839" y="7140"/>
                    <a:pt x="1514549" y="19850"/>
                  </a:cubicBezTo>
                  <a:cubicBezTo>
                    <a:pt x="1527259" y="32560"/>
                    <a:pt x="1534399" y="49798"/>
                    <a:pt x="1534399" y="67773"/>
                  </a:cubicBezTo>
                  <a:lnTo>
                    <a:pt x="1534399" y="382978"/>
                  </a:lnTo>
                  <a:cubicBezTo>
                    <a:pt x="1534399" y="420408"/>
                    <a:pt x="1504057" y="450751"/>
                    <a:pt x="1466627" y="450751"/>
                  </a:cubicBezTo>
                  <a:lnTo>
                    <a:pt x="67773" y="450751"/>
                  </a:lnTo>
                  <a:cubicBezTo>
                    <a:pt x="30343" y="450751"/>
                    <a:pt x="0" y="420408"/>
                    <a:pt x="0" y="382978"/>
                  </a:cubicBezTo>
                  <a:lnTo>
                    <a:pt x="0" y="67773"/>
                  </a:lnTo>
                  <a:cubicBezTo>
                    <a:pt x="0" y="30343"/>
                    <a:pt x="30343" y="0"/>
                    <a:pt x="67773" y="0"/>
                  </a:cubicBezTo>
                  <a:close/>
                </a:path>
              </a:pathLst>
            </a:custGeom>
            <a:solidFill>
              <a:srgbClr val="2C92D5"/>
            </a:solidFill>
          </p:spPr>
        </p:sp>
        <p:sp>
          <p:nvSpPr>
            <p:cNvPr id="30" name="TextBox 30"/>
            <p:cNvSpPr txBox="1"/>
            <p:nvPr/>
          </p:nvSpPr>
          <p:spPr>
            <a:xfrm>
              <a:off x="0" y="-95250"/>
              <a:ext cx="1534399" cy="546001"/>
            </a:xfrm>
            <a:prstGeom prst="rect">
              <a:avLst/>
            </a:prstGeom>
          </p:spPr>
          <p:txBody>
            <a:bodyPr lIns="50800" tIns="50800" rIns="50800" bIns="50800" rtlCol="0" anchor="ctr"/>
            <a:lstStyle/>
            <a:p>
              <a:pPr algn="ctr">
                <a:lnSpc>
                  <a:spcPts val="3220"/>
                </a:lnSpc>
              </a:pPr>
              <a:endParaRPr/>
            </a:p>
          </p:txBody>
        </p:sp>
      </p:grpSp>
      <p:sp>
        <p:nvSpPr>
          <p:cNvPr id="31" name="TextBox 31"/>
          <p:cNvSpPr txBox="1"/>
          <p:nvPr/>
        </p:nvSpPr>
        <p:spPr>
          <a:xfrm>
            <a:off x="5509863" y="1987452"/>
            <a:ext cx="6470356" cy="752475"/>
          </a:xfrm>
          <a:prstGeom prst="rect">
            <a:avLst/>
          </a:prstGeom>
        </p:spPr>
        <p:txBody>
          <a:bodyPr lIns="0" tIns="0" rIns="0" bIns="0" rtlCol="0" anchor="t">
            <a:spAutoFit/>
          </a:bodyPr>
          <a:lstStyle/>
          <a:p>
            <a:pPr marL="0" lvl="0" indent="0" algn="ctr">
              <a:lnSpc>
                <a:spcPts val="5999"/>
              </a:lnSpc>
              <a:spcBef>
                <a:spcPct val="0"/>
              </a:spcBef>
            </a:pPr>
            <a:r>
              <a:rPr lang="en-US" sz="4999" spc="-99">
                <a:solidFill>
                  <a:srgbClr val="FAF6F6"/>
                </a:solidFill>
                <a:latin typeface="Arsenal Bold"/>
              </a:rPr>
              <a:t>Thực hiện phần mềm</a:t>
            </a:r>
          </a:p>
        </p:txBody>
      </p:sp>
      <p:sp>
        <p:nvSpPr>
          <p:cNvPr id="32" name="TextBox 32"/>
          <p:cNvSpPr txBox="1"/>
          <p:nvPr/>
        </p:nvSpPr>
        <p:spPr>
          <a:xfrm>
            <a:off x="1668039" y="5182880"/>
            <a:ext cx="3848751" cy="977900"/>
          </a:xfrm>
          <a:prstGeom prst="rect">
            <a:avLst/>
          </a:prstGeom>
        </p:spPr>
        <p:txBody>
          <a:bodyPr lIns="0" tIns="0" rIns="0" bIns="0" rtlCol="0" anchor="t">
            <a:spAutoFit/>
          </a:bodyPr>
          <a:lstStyle/>
          <a:p>
            <a:pPr algn="ctr">
              <a:lnSpc>
                <a:spcPts val="3850"/>
              </a:lnSpc>
            </a:pPr>
            <a:r>
              <a:rPr lang="en-US" sz="3500">
                <a:solidFill>
                  <a:srgbClr val="FAF6F6"/>
                </a:solidFill>
                <a:latin typeface="Arsenal Bold"/>
              </a:rPr>
              <a:t>Sơ đồ tuần tự </a:t>
            </a:r>
          </a:p>
          <a:p>
            <a:pPr algn="ctr">
              <a:lnSpc>
                <a:spcPts val="3850"/>
              </a:lnSpc>
            </a:pPr>
            <a:r>
              <a:rPr lang="en-US" sz="3500">
                <a:solidFill>
                  <a:srgbClr val="FAF6F6"/>
                </a:solidFill>
                <a:latin typeface="Arsenal Bold"/>
              </a:rPr>
              <a:t>của hệ thống</a:t>
            </a:r>
          </a:p>
        </p:txBody>
      </p:sp>
      <p:sp>
        <p:nvSpPr>
          <p:cNvPr id="33" name="TextBox 33"/>
          <p:cNvSpPr txBox="1"/>
          <p:nvPr/>
        </p:nvSpPr>
        <p:spPr>
          <a:xfrm>
            <a:off x="6905581" y="5192415"/>
            <a:ext cx="3691186" cy="987425"/>
          </a:xfrm>
          <a:prstGeom prst="rect">
            <a:avLst/>
          </a:prstGeom>
        </p:spPr>
        <p:txBody>
          <a:bodyPr lIns="0" tIns="0" rIns="0" bIns="0" rtlCol="0" anchor="t">
            <a:spAutoFit/>
          </a:bodyPr>
          <a:lstStyle/>
          <a:p>
            <a:pPr marL="0" lvl="0" indent="0" algn="ctr">
              <a:lnSpc>
                <a:spcPts val="3849"/>
              </a:lnSpc>
              <a:spcBef>
                <a:spcPct val="0"/>
              </a:spcBef>
            </a:pPr>
            <a:r>
              <a:rPr lang="en-US" sz="3499">
                <a:solidFill>
                  <a:srgbClr val="FAF6F6"/>
                </a:solidFill>
                <a:latin typeface="Arsenal Bold"/>
              </a:rPr>
              <a:t>Các lưu đồ giải thuật của firmware</a:t>
            </a:r>
          </a:p>
        </p:txBody>
      </p:sp>
      <p:sp>
        <p:nvSpPr>
          <p:cNvPr id="34" name="TextBox 34"/>
          <p:cNvSpPr txBox="1"/>
          <p:nvPr/>
        </p:nvSpPr>
        <p:spPr>
          <a:xfrm>
            <a:off x="7775055" y="8435327"/>
            <a:ext cx="4983074" cy="857250"/>
          </a:xfrm>
          <a:prstGeom prst="rect">
            <a:avLst/>
          </a:prstGeom>
        </p:spPr>
        <p:txBody>
          <a:bodyPr lIns="0" tIns="0" rIns="0" bIns="0" rtlCol="0" anchor="t">
            <a:spAutoFit/>
          </a:bodyPr>
          <a:lstStyle/>
          <a:p>
            <a:pPr marL="0" lvl="0" indent="0" algn="ctr">
              <a:lnSpc>
                <a:spcPts val="3300"/>
              </a:lnSpc>
              <a:spcBef>
                <a:spcPct val="0"/>
              </a:spcBef>
            </a:pPr>
            <a:r>
              <a:rPr lang="en-US" sz="3000">
                <a:solidFill>
                  <a:srgbClr val="FAF6F6"/>
                </a:solidFill>
                <a:latin typeface="Arsenal Bold"/>
              </a:rPr>
              <a:t>Giao diện người dùng và các lưu đồ giải thuật của Frontend</a:t>
            </a:r>
          </a:p>
        </p:txBody>
      </p:sp>
      <p:sp>
        <p:nvSpPr>
          <p:cNvPr id="35" name="TextBox 35"/>
          <p:cNvSpPr txBox="1"/>
          <p:nvPr/>
        </p:nvSpPr>
        <p:spPr>
          <a:xfrm>
            <a:off x="12585519" y="5389640"/>
            <a:ext cx="3691186" cy="501650"/>
          </a:xfrm>
          <a:prstGeom prst="rect">
            <a:avLst/>
          </a:prstGeom>
        </p:spPr>
        <p:txBody>
          <a:bodyPr lIns="0" tIns="0" rIns="0" bIns="0" rtlCol="0" anchor="t">
            <a:spAutoFit/>
          </a:bodyPr>
          <a:lstStyle/>
          <a:p>
            <a:pPr marL="0" lvl="0" indent="0" algn="ctr">
              <a:lnSpc>
                <a:spcPts val="3849"/>
              </a:lnSpc>
              <a:spcBef>
                <a:spcPct val="0"/>
              </a:spcBef>
            </a:pPr>
            <a:r>
              <a:rPr lang="en-US" sz="3499">
                <a:solidFill>
                  <a:srgbClr val="FAF6F6"/>
                </a:solidFill>
                <a:latin typeface="Arsenal Bold"/>
              </a:rPr>
              <a:t>Software</a:t>
            </a:r>
          </a:p>
        </p:txBody>
      </p:sp>
      <p:sp>
        <p:nvSpPr>
          <p:cNvPr id="36" name="TextBox 36"/>
          <p:cNvSpPr txBox="1"/>
          <p:nvPr/>
        </p:nvSpPr>
        <p:spPr>
          <a:xfrm>
            <a:off x="14047638" y="8428770"/>
            <a:ext cx="3442469" cy="857250"/>
          </a:xfrm>
          <a:prstGeom prst="rect">
            <a:avLst/>
          </a:prstGeom>
        </p:spPr>
        <p:txBody>
          <a:bodyPr lIns="0" tIns="0" rIns="0" bIns="0" rtlCol="0" anchor="t">
            <a:spAutoFit/>
          </a:bodyPr>
          <a:lstStyle/>
          <a:p>
            <a:pPr marL="0" lvl="0" indent="0" algn="ctr">
              <a:lnSpc>
                <a:spcPts val="3300"/>
              </a:lnSpc>
              <a:spcBef>
                <a:spcPct val="0"/>
              </a:spcBef>
            </a:pPr>
            <a:r>
              <a:rPr lang="en-US" sz="3000">
                <a:solidFill>
                  <a:srgbClr val="FAF6F6"/>
                </a:solidFill>
                <a:latin typeface="Arsenal Bold"/>
              </a:rPr>
              <a:t>Lưu đồ giải thuật của Backend</a:t>
            </a:r>
          </a:p>
        </p:txBody>
      </p:sp>
      <p:sp>
        <p:nvSpPr>
          <p:cNvPr id="37" name="TextBox 37"/>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38" name="TextBox 38"/>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39" name="TextBox 39"/>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40" name="TextBox 40"/>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18</a:t>
            </a:r>
          </a:p>
        </p:txBody>
      </p:sp>
      <p:sp>
        <p:nvSpPr>
          <p:cNvPr id="41" name="Freeform 41"/>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anim calcmode="lin" valueType="num">
                                      <p:cBhvr>
                                        <p:cTn id="33" dur="1000" fill="hold"/>
                                        <p:tgtEl>
                                          <p:spTgt spid="31"/>
                                        </p:tgtEl>
                                        <p:attrNameLst>
                                          <p:attrName>ppt_x</p:attrName>
                                        </p:attrNameLst>
                                      </p:cBhvr>
                                      <p:tavLst>
                                        <p:tav tm="0">
                                          <p:val>
                                            <p:strVal val="#ppt_x"/>
                                          </p:val>
                                        </p:tav>
                                        <p:tav tm="100000">
                                          <p:val>
                                            <p:strVal val="#ppt_x"/>
                                          </p:val>
                                        </p:tav>
                                      </p:tavLst>
                                    </p:anim>
                                    <p:anim calcmode="lin" valueType="num">
                                      <p:cBhvr>
                                        <p:cTn id="3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anim calcmode="lin" valueType="num">
                                      <p:cBhvr>
                                        <p:cTn id="45" dur="1000" fill="hold"/>
                                        <p:tgtEl>
                                          <p:spTgt spid="22"/>
                                        </p:tgtEl>
                                        <p:attrNameLst>
                                          <p:attrName>ppt_x</p:attrName>
                                        </p:attrNameLst>
                                      </p:cBhvr>
                                      <p:tavLst>
                                        <p:tav tm="0">
                                          <p:val>
                                            <p:strVal val="#ppt_x"/>
                                          </p:val>
                                        </p:tav>
                                        <p:tav tm="100000">
                                          <p:val>
                                            <p:strVal val="#ppt_x"/>
                                          </p:val>
                                        </p:tav>
                                      </p:tavLst>
                                    </p:anim>
                                    <p:anim calcmode="lin" valueType="num">
                                      <p:cBhvr>
                                        <p:cTn id="46" dur="1000" fill="hold"/>
                                        <p:tgtEl>
                                          <p:spTgt spid="2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1000"/>
                                        <p:tgtEl>
                                          <p:spTgt spid="32"/>
                                        </p:tgtEl>
                                      </p:cBhvr>
                                    </p:animEffect>
                                    <p:anim calcmode="lin" valueType="num">
                                      <p:cBhvr>
                                        <p:cTn id="50" dur="1000" fill="hold"/>
                                        <p:tgtEl>
                                          <p:spTgt spid="32"/>
                                        </p:tgtEl>
                                        <p:attrNameLst>
                                          <p:attrName>ppt_x</p:attrName>
                                        </p:attrNameLst>
                                      </p:cBhvr>
                                      <p:tavLst>
                                        <p:tav tm="0">
                                          <p:val>
                                            <p:strVal val="#ppt_x"/>
                                          </p:val>
                                        </p:tav>
                                        <p:tav tm="100000">
                                          <p:val>
                                            <p:strVal val="#ppt_x"/>
                                          </p:val>
                                        </p:tav>
                                      </p:tavLst>
                                    </p:anim>
                                    <p:anim calcmode="lin" valueType="num">
                                      <p:cBhvr>
                                        <p:cTn id="51" dur="1000" fill="hold"/>
                                        <p:tgtEl>
                                          <p:spTgt spid="3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1000"/>
                                        <p:tgtEl>
                                          <p:spTgt spid="33"/>
                                        </p:tgtEl>
                                      </p:cBhvr>
                                    </p:animEffect>
                                    <p:anim calcmode="lin" valueType="num">
                                      <p:cBhvr>
                                        <p:cTn id="55" dur="1000" fill="hold"/>
                                        <p:tgtEl>
                                          <p:spTgt spid="33"/>
                                        </p:tgtEl>
                                        <p:attrNameLst>
                                          <p:attrName>ppt_x</p:attrName>
                                        </p:attrNameLst>
                                      </p:cBhvr>
                                      <p:tavLst>
                                        <p:tav tm="0">
                                          <p:val>
                                            <p:strVal val="#ppt_x"/>
                                          </p:val>
                                        </p:tav>
                                        <p:tav tm="100000">
                                          <p:val>
                                            <p:strVal val="#ppt_x"/>
                                          </p:val>
                                        </p:tav>
                                      </p:tavLst>
                                    </p:anim>
                                    <p:anim calcmode="lin" valueType="num">
                                      <p:cBhvr>
                                        <p:cTn id="56" dur="1000" fill="hold"/>
                                        <p:tgtEl>
                                          <p:spTgt spid="3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1000"/>
                                        <p:tgtEl>
                                          <p:spTgt spid="35"/>
                                        </p:tgtEl>
                                      </p:cBhvr>
                                    </p:animEffect>
                                    <p:anim calcmode="lin" valueType="num">
                                      <p:cBhvr>
                                        <p:cTn id="60" dur="1000" fill="hold"/>
                                        <p:tgtEl>
                                          <p:spTgt spid="35"/>
                                        </p:tgtEl>
                                        <p:attrNameLst>
                                          <p:attrName>ppt_x</p:attrName>
                                        </p:attrNameLst>
                                      </p:cBhvr>
                                      <p:tavLst>
                                        <p:tav tm="0">
                                          <p:val>
                                            <p:strVal val="#ppt_x"/>
                                          </p:val>
                                        </p:tav>
                                        <p:tav tm="100000">
                                          <p:val>
                                            <p:strVal val="#ppt_x"/>
                                          </p:val>
                                        </p:tav>
                                      </p:tavLst>
                                    </p:anim>
                                    <p:anim calcmode="lin" valueType="num">
                                      <p:cBhvr>
                                        <p:cTn id="61" dur="1000" fill="hold"/>
                                        <p:tgtEl>
                                          <p:spTgt spid="35"/>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1000"/>
                                        <p:tgtEl>
                                          <p:spTgt spid="19"/>
                                        </p:tgtEl>
                                      </p:cBhvr>
                                    </p:animEffect>
                                    <p:anim calcmode="lin" valueType="num">
                                      <p:cBhvr>
                                        <p:cTn id="65" dur="1000" fill="hold"/>
                                        <p:tgtEl>
                                          <p:spTgt spid="19"/>
                                        </p:tgtEl>
                                        <p:attrNameLst>
                                          <p:attrName>ppt_x</p:attrName>
                                        </p:attrNameLst>
                                      </p:cBhvr>
                                      <p:tavLst>
                                        <p:tav tm="0">
                                          <p:val>
                                            <p:strVal val="#ppt_x"/>
                                          </p:val>
                                        </p:tav>
                                        <p:tav tm="100000">
                                          <p:val>
                                            <p:strVal val="#ppt_x"/>
                                          </p:val>
                                        </p:tav>
                                      </p:tavLst>
                                    </p:anim>
                                    <p:anim calcmode="lin" valueType="num">
                                      <p:cBhvr>
                                        <p:cTn id="6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1000"/>
                                        <p:tgtEl>
                                          <p:spTgt spid="5"/>
                                        </p:tgtEl>
                                      </p:cBhvr>
                                    </p:animEffect>
                                    <p:anim calcmode="lin" valueType="num">
                                      <p:cBhvr>
                                        <p:cTn id="72" dur="1000" fill="hold"/>
                                        <p:tgtEl>
                                          <p:spTgt spid="5"/>
                                        </p:tgtEl>
                                        <p:attrNameLst>
                                          <p:attrName>ppt_x</p:attrName>
                                        </p:attrNameLst>
                                      </p:cBhvr>
                                      <p:tavLst>
                                        <p:tav tm="0">
                                          <p:val>
                                            <p:strVal val="#ppt_x"/>
                                          </p:val>
                                        </p:tav>
                                        <p:tav tm="100000">
                                          <p:val>
                                            <p:strVal val="#ppt_x"/>
                                          </p:val>
                                        </p:tav>
                                      </p:tavLst>
                                    </p:anim>
                                    <p:anim calcmode="lin" valueType="num">
                                      <p:cBhvr>
                                        <p:cTn id="73" dur="1000" fill="hold"/>
                                        <p:tgtEl>
                                          <p:spTgt spid="5"/>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fade">
                                      <p:cBhvr>
                                        <p:cTn id="76" dur="1000"/>
                                        <p:tgtEl>
                                          <p:spTgt spid="7"/>
                                        </p:tgtEl>
                                      </p:cBhvr>
                                    </p:animEffect>
                                    <p:anim calcmode="lin" valueType="num">
                                      <p:cBhvr>
                                        <p:cTn id="77" dur="1000" fill="hold"/>
                                        <p:tgtEl>
                                          <p:spTgt spid="7"/>
                                        </p:tgtEl>
                                        <p:attrNameLst>
                                          <p:attrName>ppt_x</p:attrName>
                                        </p:attrNameLst>
                                      </p:cBhvr>
                                      <p:tavLst>
                                        <p:tav tm="0">
                                          <p:val>
                                            <p:strVal val="#ppt_x"/>
                                          </p:val>
                                        </p:tav>
                                        <p:tav tm="100000">
                                          <p:val>
                                            <p:strVal val="#ppt_x"/>
                                          </p:val>
                                        </p:tav>
                                      </p:tavLst>
                                    </p:anim>
                                    <p:anim calcmode="lin" valueType="num">
                                      <p:cBhvr>
                                        <p:cTn id="78" dur="1000" fill="hold"/>
                                        <p:tgtEl>
                                          <p:spTgt spid="7"/>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1000"/>
                                        <p:tgtEl>
                                          <p:spTgt spid="11"/>
                                        </p:tgtEl>
                                      </p:cBhvr>
                                    </p:animEffect>
                                    <p:anim calcmode="lin" valueType="num">
                                      <p:cBhvr>
                                        <p:cTn id="82" dur="1000" fill="hold"/>
                                        <p:tgtEl>
                                          <p:spTgt spid="11"/>
                                        </p:tgtEl>
                                        <p:attrNameLst>
                                          <p:attrName>ppt_x</p:attrName>
                                        </p:attrNameLst>
                                      </p:cBhvr>
                                      <p:tavLst>
                                        <p:tav tm="0">
                                          <p:val>
                                            <p:strVal val="#ppt_x"/>
                                          </p:val>
                                        </p:tav>
                                        <p:tav tm="100000">
                                          <p:val>
                                            <p:strVal val="#ppt_x"/>
                                          </p:val>
                                        </p:tav>
                                      </p:tavLst>
                                    </p:anim>
                                    <p:anim calcmode="lin" valueType="num">
                                      <p:cBhvr>
                                        <p:cTn id="83" dur="1000" fill="hold"/>
                                        <p:tgtEl>
                                          <p:spTgt spid="11"/>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1000"/>
                                        <p:tgtEl>
                                          <p:spTgt spid="12"/>
                                        </p:tgtEl>
                                      </p:cBhvr>
                                    </p:animEffect>
                                    <p:anim calcmode="lin" valueType="num">
                                      <p:cBhvr>
                                        <p:cTn id="87" dur="1000" fill="hold"/>
                                        <p:tgtEl>
                                          <p:spTgt spid="12"/>
                                        </p:tgtEl>
                                        <p:attrNameLst>
                                          <p:attrName>ppt_x</p:attrName>
                                        </p:attrNameLst>
                                      </p:cBhvr>
                                      <p:tavLst>
                                        <p:tav tm="0">
                                          <p:val>
                                            <p:strVal val="#ppt_x"/>
                                          </p:val>
                                        </p:tav>
                                        <p:tav tm="100000">
                                          <p:val>
                                            <p:strVal val="#ppt_x"/>
                                          </p:val>
                                        </p:tav>
                                      </p:tavLst>
                                    </p:anim>
                                    <p:anim calcmode="lin" valueType="num">
                                      <p:cBhvr>
                                        <p:cTn id="8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1000"/>
                                        <p:tgtEl>
                                          <p:spTgt spid="28"/>
                                        </p:tgtEl>
                                      </p:cBhvr>
                                    </p:animEffect>
                                    <p:anim calcmode="lin" valueType="num">
                                      <p:cBhvr>
                                        <p:cTn id="94" dur="1000" fill="hold"/>
                                        <p:tgtEl>
                                          <p:spTgt spid="28"/>
                                        </p:tgtEl>
                                        <p:attrNameLst>
                                          <p:attrName>ppt_x</p:attrName>
                                        </p:attrNameLst>
                                      </p:cBhvr>
                                      <p:tavLst>
                                        <p:tav tm="0">
                                          <p:val>
                                            <p:strVal val="#ppt_x"/>
                                          </p:val>
                                        </p:tav>
                                        <p:tav tm="100000">
                                          <p:val>
                                            <p:strVal val="#ppt_x"/>
                                          </p:val>
                                        </p:tav>
                                      </p:tavLst>
                                    </p:anim>
                                    <p:anim calcmode="lin" valueType="num">
                                      <p:cBhvr>
                                        <p:cTn id="95" dur="1000" fill="hold"/>
                                        <p:tgtEl>
                                          <p:spTgt spid="28"/>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fade">
                                      <p:cBhvr>
                                        <p:cTn id="98" dur="1000"/>
                                        <p:tgtEl>
                                          <p:spTgt spid="34"/>
                                        </p:tgtEl>
                                      </p:cBhvr>
                                    </p:animEffect>
                                    <p:anim calcmode="lin" valueType="num">
                                      <p:cBhvr>
                                        <p:cTn id="99" dur="1000" fill="hold"/>
                                        <p:tgtEl>
                                          <p:spTgt spid="34"/>
                                        </p:tgtEl>
                                        <p:attrNameLst>
                                          <p:attrName>ppt_x</p:attrName>
                                        </p:attrNameLst>
                                      </p:cBhvr>
                                      <p:tavLst>
                                        <p:tav tm="0">
                                          <p:val>
                                            <p:strVal val="#ppt_x"/>
                                          </p:val>
                                        </p:tav>
                                        <p:tav tm="100000">
                                          <p:val>
                                            <p:strVal val="#ppt_x"/>
                                          </p:val>
                                        </p:tav>
                                      </p:tavLst>
                                    </p:anim>
                                    <p:anim calcmode="lin" valueType="num">
                                      <p:cBhvr>
                                        <p:cTn id="100" dur="1000" fill="hold"/>
                                        <p:tgtEl>
                                          <p:spTgt spid="34"/>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1000"/>
                                        <p:tgtEl>
                                          <p:spTgt spid="36"/>
                                        </p:tgtEl>
                                      </p:cBhvr>
                                    </p:animEffect>
                                    <p:anim calcmode="lin" valueType="num">
                                      <p:cBhvr>
                                        <p:cTn id="104" dur="1000" fill="hold"/>
                                        <p:tgtEl>
                                          <p:spTgt spid="36"/>
                                        </p:tgtEl>
                                        <p:attrNameLst>
                                          <p:attrName>ppt_x</p:attrName>
                                        </p:attrNameLst>
                                      </p:cBhvr>
                                      <p:tavLst>
                                        <p:tav tm="0">
                                          <p:val>
                                            <p:strVal val="#ppt_x"/>
                                          </p:val>
                                        </p:tav>
                                        <p:tav tm="100000">
                                          <p:val>
                                            <p:strVal val="#ppt_x"/>
                                          </p:val>
                                        </p:tav>
                                      </p:tavLst>
                                    </p:anim>
                                    <p:anim calcmode="lin" valueType="num">
                                      <p:cBhvr>
                                        <p:cTn id="105" dur="1000" fill="hold"/>
                                        <p:tgtEl>
                                          <p:spTgt spid="36"/>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fade">
                                      <p:cBhvr>
                                        <p:cTn id="108" dur="1000"/>
                                        <p:tgtEl>
                                          <p:spTgt spid="25"/>
                                        </p:tgtEl>
                                      </p:cBhvr>
                                    </p:animEffect>
                                    <p:anim calcmode="lin" valueType="num">
                                      <p:cBhvr>
                                        <p:cTn id="109" dur="1000" fill="hold"/>
                                        <p:tgtEl>
                                          <p:spTgt spid="25"/>
                                        </p:tgtEl>
                                        <p:attrNameLst>
                                          <p:attrName>ppt_x</p:attrName>
                                        </p:attrNameLst>
                                      </p:cBhvr>
                                      <p:tavLst>
                                        <p:tav tm="0">
                                          <p:val>
                                            <p:strVal val="#ppt_x"/>
                                          </p:val>
                                        </p:tav>
                                        <p:tav tm="100000">
                                          <p:val>
                                            <p:strVal val="#ppt_x"/>
                                          </p:val>
                                        </p:tav>
                                      </p:tavLst>
                                    </p:anim>
                                    <p:anim calcmode="lin" valueType="num">
                                      <p:cBhvr>
                                        <p:cTn id="11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37857" y="300069"/>
            <a:ext cx="9489180" cy="1133109"/>
            <a:chOff x="0" y="0"/>
            <a:chExt cx="2499208" cy="298432"/>
          </a:xfrm>
        </p:grpSpPr>
        <p:sp>
          <p:nvSpPr>
            <p:cNvPr id="3" name="Freeform 3"/>
            <p:cNvSpPr/>
            <p:nvPr/>
          </p:nvSpPr>
          <p:spPr>
            <a:xfrm>
              <a:off x="0" y="0"/>
              <a:ext cx="2499208" cy="298432"/>
            </a:xfrm>
            <a:custGeom>
              <a:avLst/>
              <a:gdLst/>
              <a:ahLst/>
              <a:cxnLst/>
              <a:rect l="l" t="t" r="r" b="b"/>
              <a:pathLst>
                <a:path w="2499208" h="298432">
                  <a:moveTo>
                    <a:pt x="0" y="0"/>
                  </a:moveTo>
                  <a:lnTo>
                    <a:pt x="2499208" y="0"/>
                  </a:lnTo>
                  <a:lnTo>
                    <a:pt x="2499208" y="298432"/>
                  </a:lnTo>
                  <a:lnTo>
                    <a:pt x="0" y="298432"/>
                  </a:lnTo>
                  <a:close/>
                </a:path>
              </a:pathLst>
            </a:custGeom>
            <a:solidFill>
              <a:srgbClr val="3FA8E6"/>
            </a:solidFill>
          </p:spPr>
        </p:sp>
        <p:sp>
          <p:nvSpPr>
            <p:cNvPr id="4" name="TextBox 4"/>
            <p:cNvSpPr txBox="1"/>
            <p:nvPr/>
          </p:nvSpPr>
          <p:spPr>
            <a:xfrm>
              <a:off x="0" y="-38100"/>
              <a:ext cx="2499208" cy="336532"/>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7452157" y="380715"/>
            <a:ext cx="722354" cy="943938"/>
            <a:chOff x="0" y="0"/>
            <a:chExt cx="190250" cy="248609"/>
          </a:xfrm>
        </p:grpSpPr>
        <p:sp>
          <p:nvSpPr>
            <p:cNvPr id="6" name="Freeform 6"/>
            <p:cNvSpPr/>
            <p:nvPr/>
          </p:nvSpPr>
          <p:spPr>
            <a:xfrm>
              <a:off x="0" y="0"/>
              <a:ext cx="190250" cy="248609"/>
            </a:xfrm>
            <a:custGeom>
              <a:avLst/>
              <a:gdLst/>
              <a:ahLst/>
              <a:cxnLst/>
              <a:rect l="l" t="t" r="r" b="b"/>
              <a:pathLst>
                <a:path w="190250" h="248609">
                  <a:moveTo>
                    <a:pt x="0" y="0"/>
                  </a:moveTo>
                  <a:lnTo>
                    <a:pt x="190250" y="0"/>
                  </a:lnTo>
                  <a:lnTo>
                    <a:pt x="190250" y="248609"/>
                  </a:lnTo>
                  <a:lnTo>
                    <a:pt x="0" y="248609"/>
                  </a:lnTo>
                  <a:close/>
                </a:path>
              </a:pathLst>
            </a:custGeom>
            <a:solidFill>
              <a:srgbClr val="FAF6F6"/>
            </a:solidFill>
          </p:spPr>
        </p:sp>
        <p:sp>
          <p:nvSpPr>
            <p:cNvPr id="7" name="TextBox 7"/>
            <p:cNvSpPr txBox="1"/>
            <p:nvPr/>
          </p:nvSpPr>
          <p:spPr>
            <a:xfrm>
              <a:off x="0" y="-38100"/>
              <a:ext cx="190250" cy="286709"/>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7452157" y="1690353"/>
            <a:ext cx="722354" cy="943938"/>
            <a:chOff x="0" y="0"/>
            <a:chExt cx="190250" cy="248609"/>
          </a:xfrm>
        </p:grpSpPr>
        <p:sp>
          <p:nvSpPr>
            <p:cNvPr id="9" name="Freeform 9"/>
            <p:cNvSpPr/>
            <p:nvPr/>
          </p:nvSpPr>
          <p:spPr>
            <a:xfrm>
              <a:off x="0" y="0"/>
              <a:ext cx="190250" cy="248609"/>
            </a:xfrm>
            <a:custGeom>
              <a:avLst/>
              <a:gdLst/>
              <a:ahLst/>
              <a:cxnLst/>
              <a:rect l="l" t="t" r="r" b="b"/>
              <a:pathLst>
                <a:path w="190250" h="248609">
                  <a:moveTo>
                    <a:pt x="0" y="0"/>
                  </a:moveTo>
                  <a:lnTo>
                    <a:pt x="190250" y="0"/>
                  </a:lnTo>
                  <a:lnTo>
                    <a:pt x="190250" y="248609"/>
                  </a:lnTo>
                  <a:lnTo>
                    <a:pt x="0" y="248609"/>
                  </a:lnTo>
                  <a:close/>
                </a:path>
              </a:pathLst>
            </a:custGeom>
            <a:solidFill>
              <a:srgbClr val="FAF6F6"/>
            </a:solidFill>
          </p:spPr>
        </p:sp>
        <p:sp>
          <p:nvSpPr>
            <p:cNvPr id="10" name="TextBox 10"/>
            <p:cNvSpPr txBox="1"/>
            <p:nvPr/>
          </p:nvSpPr>
          <p:spPr>
            <a:xfrm>
              <a:off x="0" y="-38100"/>
              <a:ext cx="190250" cy="286709"/>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7337857" y="2912606"/>
            <a:ext cx="9489180" cy="1133109"/>
            <a:chOff x="0" y="0"/>
            <a:chExt cx="2499208" cy="298432"/>
          </a:xfrm>
        </p:grpSpPr>
        <p:sp>
          <p:nvSpPr>
            <p:cNvPr id="12" name="Freeform 12"/>
            <p:cNvSpPr/>
            <p:nvPr/>
          </p:nvSpPr>
          <p:spPr>
            <a:xfrm>
              <a:off x="0" y="0"/>
              <a:ext cx="2499208" cy="298432"/>
            </a:xfrm>
            <a:custGeom>
              <a:avLst/>
              <a:gdLst/>
              <a:ahLst/>
              <a:cxnLst/>
              <a:rect l="l" t="t" r="r" b="b"/>
              <a:pathLst>
                <a:path w="2499208" h="298432">
                  <a:moveTo>
                    <a:pt x="0" y="0"/>
                  </a:moveTo>
                  <a:lnTo>
                    <a:pt x="2499208" y="0"/>
                  </a:lnTo>
                  <a:lnTo>
                    <a:pt x="2499208" y="298432"/>
                  </a:lnTo>
                  <a:lnTo>
                    <a:pt x="0" y="298432"/>
                  </a:lnTo>
                  <a:close/>
                </a:path>
              </a:pathLst>
            </a:custGeom>
            <a:solidFill>
              <a:srgbClr val="3FA8E6"/>
            </a:solidFill>
          </p:spPr>
        </p:sp>
        <p:sp>
          <p:nvSpPr>
            <p:cNvPr id="13" name="TextBox 13"/>
            <p:cNvSpPr txBox="1"/>
            <p:nvPr/>
          </p:nvSpPr>
          <p:spPr>
            <a:xfrm>
              <a:off x="0" y="-38100"/>
              <a:ext cx="2499208" cy="336532"/>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7337857" y="8312813"/>
            <a:ext cx="9489180" cy="1133109"/>
            <a:chOff x="0" y="0"/>
            <a:chExt cx="2499208" cy="298432"/>
          </a:xfrm>
        </p:grpSpPr>
        <p:sp>
          <p:nvSpPr>
            <p:cNvPr id="15" name="Freeform 15"/>
            <p:cNvSpPr/>
            <p:nvPr/>
          </p:nvSpPr>
          <p:spPr>
            <a:xfrm>
              <a:off x="0" y="0"/>
              <a:ext cx="2499208" cy="298432"/>
            </a:xfrm>
            <a:custGeom>
              <a:avLst/>
              <a:gdLst/>
              <a:ahLst/>
              <a:cxnLst/>
              <a:rect l="l" t="t" r="r" b="b"/>
              <a:pathLst>
                <a:path w="2499208" h="298432">
                  <a:moveTo>
                    <a:pt x="0" y="0"/>
                  </a:moveTo>
                  <a:lnTo>
                    <a:pt x="2499208" y="0"/>
                  </a:lnTo>
                  <a:lnTo>
                    <a:pt x="2499208" y="298432"/>
                  </a:lnTo>
                  <a:lnTo>
                    <a:pt x="0" y="298432"/>
                  </a:lnTo>
                  <a:close/>
                </a:path>
              </a:pathLst>
            </a:custGeom>
            <a:solidFill>
              <a:srgbClr val="3FA8E6"/>
            </a:solidFill>
          </p:spPr>
        </p:sp>
        <p:sp>
          <p:nvSpPr>
            <p:cNvPr id="16" name="TextBox 16"/>
            <p:cNvSpPr txBox="1"/>
            <p:nvPr/>
          </p:nvSpPr>
          <p:spPr>
            <a:xfrm>
              <a:off x="0" y="-38100"/>
              <a:ext cx="2499208" cy="336532"/>
            </a:xfrm>
            <a:prstGeom prst="rect">
              <a:avLst/>
            </a:prstGeom>
          </p:spPr>
          <p:txBody>
            <a:bodyPr lIns="50800" tIns="50800" rIns="50800" bIns="50800" rtlCol="0" anchor="ctr"/>
            <a:lstStyle/>
            <a:p>
              <a:pPr algn="ctr">
                <a:lnSpc>
                  <a:spcPts val="3499"/>
                </a:lnSpc>
              </a:pPr>
              <a:endParaRPr/>
            </a:p>
          </p:txBody>
        </p:sp>
      </p:grpSp>
      <p:grpSp>
        <p:nvGrpSpPr>
          <p:cNvPr id="17" name="Group 17"/>
          <p:cNvGrpSpPr/>
          <p:nvPr/>
        </p:nvGrpSpPr>
        <p:grpSpPr>
          <a:xfrm>
            <a:off x="7452157" y="3020800"/>
            <a:ext cx="722354" cy="943938"/>
            <a:chOff x="0" y="0"/>
            <a:chExt cx="190250" cy="248609"/>
          </a:xfrm>
        </p:grpSpPr>
        <p:sp>
          <p:nvSpPr>
            <p:cNvPr id="18" name="Freeform 18"/>
            <p:cNvSpPr/>
            <p:nvPr/>
          </p:nvSpPr>
          <p:spPr>
            <a:xfrm>
              <a:off x="0" y="0"/>
              <a:ext cx="190250" cy="248609"/>
            </a:xfrm>
            <a:custGeom>
              <a:avLst/>
              <a:gdLst/>
              <a:ahLst/>
              <a:cxnLst/>
              <a:rect l="l" t="t" r="r" b="b"/>
              <a:pathLst>
                <a:path w="190250" h="248609">
                  <a:moveTo>
                    <a:pt x="0" y="0"/>
                  </a:moveTo>
                  <a:lnTo>
                    <a:pt x="190250" y="0"/>
                  </a:lnTo>
                  <a:lnTo>
                    <a:pt x="190250" y="248609"/>
                  </a:lnTo>
                  <a:lnTo>
                    <a:pt x="0" y="248609"/>
                  </a:lnTo>
                  <a:close/>
                </a:path>
              </a:pathLst>
            </a:custGeom>
            <a:solidFill>
              <a:srgbClr val="FAF6F6"/>
            </a:solidFill>
          </p:spPr>
        </p:sp>
        <p:sp>
          <p:nvSpPr>
            <p:cNvPr id="19" name="TextBox 19"/>
            <p:cNvSpPr txBox="1"/>
            <p:nvPr/>
          </p:nvSpPr>
          <p:spPr>
            <a:xfrm>
              <a:off x="0" y="-38100"/>
              <a:ext cx="190250" cy="286709"/>
            </a:xfrm>
            <a:prstGeom prst="rect">
              <a:avLst/>
            </a:prstGeom>
          </p:spPr>
          <p:txBody>
            <a:bodyPr lIns="50800" tIns="50800" rIns="50800" bIns="50800" rtlCol="0" anchor="ctr"/>
            <a:lstStyle/>
            <a:p>
              <a:pPr algn="ctr">
                <a:lnSpc>
                  <a:spcPts val="3499"/>
                </a:lnSpc>
              </a:pPr>
              <a:endParaRPr/>
            </a:p>
          </p:txBody>
        </p:sp>
      </p:grpSp>
      <p:grpSp>
        <p:nvGrpSpPr>
          <p:cNvPr id="20" name="Group 20"/>
          <p:cNvGrpSpPr/>
          <p:nvPr/>
        </p:nvGrpSpPr>
        <p:grpSpPr>
          <a:xfrm>
            <a:off x="7337857" y="4265786"/>
            <a:ext cx="9489180" cy="1133109"/>
            <a:chOff x="0" y="0"/>
            <a:chExt cx="2499208" cy="298432"/>
          </a:xfrm>
        </p:grpSpPr>
        <p:sp>
          <p:nvSpPr>
            <p:cNvPr id="21" name="Freeform 21"/>
            <p:cNvSpPr/>
            <p:nvPr/>
          </p:nvSpPr>
          <p:spPr>
            <a:xfrm>
              <a:off x="0" y="0"/>
              <a:ext cx="2499208" cy="298432"/>
            </a:xfrm>
            <a:custGeom>
              <a:avLst/>
              <a:gdLst/>
              <a:ahLst/>
              <a:cxnLst/>
              <a:rect l="l" t="t" r="r" b="b"/>
              <a:pathLst>
                <a:path w="2499208" h="298432">
                  <a:moveTo>
                    <a:pt x="0" y="0"/>
                  </a:moveTo>
                  <a:lnTo>
                    <a:pt x="2499208" y="0"/>
                  </a:lnTo>
                  <a:lnTo>
                    <a:pt x="2499208" y="298432"/>
                  </a:lnTo>
                  <a:lnTo>
                    <a:pt x="0" y="298432"/>
                  </a:lnTo>
                  <a:close/>
                </a:path>
              </a:pathLst>
            </a:custGeom>
            <a:solidFill>
              <a:srgbClr val="3FA8E6"/>
            </a:solidFill>
          </p:spPr>
        </p:sp>
        <p:sp>
          <p:nvSpPr>
            <p:cNvPr id="22" name="TextBox 22"/>
            <p:cNvSpPr txBox="1"/>
            <p:nvPr/>
          </p:nvSpPr>
          <p:spPr>
            <a:xfrm>
              <a:off x="0" y="-38100"/>
              <a:ext cx="2499208" cy="336532"/>
            </a:xfrm>
            <a:prstGeom prst="rect">
              <a:avLst/>
            </a:prstGeom>
          </p:spPr>
          <p:txBody>
            <a:bodyPr lIns="50800" tIns="50800" rIns="50800" bIns="50800" rtlCol="0" anchor="ctr"/>
            <a:lstStyle/>
            <a:p>
              <a:pPr algn="ctr">
                <a:lnSpc>
                  <a:spcPts val="3499"/>
                </a:lnSpc>
              </a:pPr>
              <a:endParaRPr/>
            </a:p>
          </p:txBody>
        </p:sp>
      </p:grpSp>
      <p:grpSp>
        <p:nvGrpSpPr>
          <p:cNvPr id="23" name="Group 23"/>
          <p:cNvGrpSpPr/>
          <p:nvPr/>
        </p:nvGrpSpPr>
        <p:grpSpPr>
          <a:xfrm>
            <a:off x="7452157" y="4369231"/>
            <a:ext cx="722354" cy="943938"/>
            <a:chOff x="0" y="0"/>
            <a:chExt cx="190250" cy="248609"/>
          </a:xfrm>
        </p:grpSpPr>
        <p:sp>
          <p:nvSpPr>
            <p:cNvPr id="24" name="Freeform 24"/>
            <p:cNvSpPr/>
            <p:nvPr/>
          </p:nvSpPr>
          <p:spPr>
            <a:xfrm>
              <a:off x="0" y="0"/>
              <a:ext cx="190250" cy="248609"/>
            </a:xfrm>
            <a:custGeom>
              <a:avLst/>
              <a:gdLst/>
              <a:ahLst/>
              <a:cxnLst/>
              <a:rect l="l" t="t" r="r" b="b"/>
              <a:pathLst>
                <a:path w="190250" h="248609">
                  <a:moveTo>
                    <a:pt x="0" y="0"/>
                  </a:moveTo>
                  <a:lnTo>
                    <a:pt x="190250" y="0"/>
                  </a:lnTo>
                  <a:lnTo>
                    <a:pt x="190250" y="248609"/>
                  </a:lnTo>
                  <a:lnTo>
                    <a:pt x="0" y="248609"/>
                  </a:lnTo>
                  <a:close/>
                </a:path>
              </a:pathLst>
            </a:custGeom>
            <a:solidFill>
              <a:srgbClr val="FAF6F6"/>
            </a:solidFill>
          </p:spPr>
        </p:sp>
        <p:sp>
          <p:nvSpPr>
            <p:cNvPr id="25" name="TextBox 25"/>
            <p:cNvSpPr txBox="1"/>
            <p:nvPr/>
          </p:nvSpPr>
          <p:spPr>
            <a:xfrm>
              <a:off x="0" y="-38100"/>
              <a:ext cx="190250" cy="286709"/>
            </a:xfrm>
            <a:prstGeom prst="rect">
              <a:avLst/>
            </a:prstGeom>
          </p:spPr>
          <p:txBody>
            <a:bodyPr lIns="50800" tIns="50800" rIns="50800" bIns="50800" rtlCol="0" anchor="ctr"/>
            <a:lstStyle/>
            <a:p>
              <a:pPr algn="ctr">
                <a:lnSpc>
                  <a:spcPts val="3499"/>
                </a:lnSpc>
              </a:pPr>
              <a:endParaRPr/>
            </a:p>
          </p:txBody>
        </p:sp>
      </p:grpSp>
      <p:grpSp>
        <p:nvGrpSpPr>
          <p:cNvPr id="26" name="Group 26"/>
          <p:cNvGrpSpPr/>
          <p:nvPr/>
        </p:nvGrpSpPr>
        <p:grpSpPr>
          <a:xfrm>
            <a:off x="7337857" y="5617970"/>
            <a:ext cx="9489180" cy="1133109"/>
            <a:chOff x="0" y="0"/>
            <a:chExt cx="2499208" cy="298432"/>
          </a:xfrm>
        </p:grpSpPr>
        <p:sp>
          <p:nvSpPr>
            <p:cNvPr id="27" name="Freeform 27"/>
            <p:cNvSpPr/>
            <p:nvPr/>
          </p:nvSpPr>
          <p:spPr>
            <a:xfrm>
              <a:off x="0" y="0"/>
              <a:ext cx="2499208" cy="298432"/>
            </a:xfrm>
            <a:custGeom>
              <a:avLst/>
              <a:gdLst/>
              <a:ahLst/>
              <a:cxnLst/>
              <a:rect l="l" t="t" r="r" b="b"/>
              <a:pathLst>
                <a:path w="2499208" h="298432">
                  <a:moveTo>
                    <a:pt x="0" y="0"/>
                  </a:moveTo>
                  <a:lnTo>
                    <a:pt x="2499208" y="0"/>
                  </a:lnTo>
                  <a:lnTo>
                    <a:pt x="2499208" y="298432"/>
                  </a:lnTo>
                  <a:lnTo>
                    <a:pt x="0" y="298432"/>
                  </a:lnTo>
                  <a:close/>
                </a:path>
              </a:pathLst>
            </a:custGeom>
            <a:solidFill>
              <a:srgbClr val="3FA8E6"/>
            </a:solidFill>
          </p:spPr>
        </p:sp>
        <p:sp>
          <p:nvSpPr>
            <p:cNvPr id="28" name="TextBox 28"/>
            <p:cNvSpPr txBox="1"/>
            <p:nvPr/>
          </p:nvSpPr>
          <p:spPr>
            <a:xfrm>
              <a:off x="0" y="-38100"/>
              <a:ext cx="2499208" cy="336532"/>
            </a:xfrm>
            <a:prstGeom prst="rect">
              <a:avLst/>
            </a:prstGeom>
          </p:spPr>
          <p:txBody>
            <a:bodyPr lIns="50800" tIns="50800" rIns="50800" bIns="50800" rtlCol="0" anchor="ctr"/>
            <a:lstStyle/>
            <a:p>
              <a:pPr algn="ctr">
                <a:lnSpc>
                  <a:spcPts val="3499"/>
                </a:lnSpc>
              </a:pPr>
              <a:endParaRPr/>
            </a:p>
          </p:txBody>
        </p:sp>
      </p:grpSp>
      <p:grpSp>
        <p:nvGrpSpPr>
          <p:cNvPr id="29" name="Group 29"/>
          <p:cNvGrpSpPr/>
          <p:nvPr/>
        </p:nvGrpSpPr>
        <p:grpSpPr>
          <a:xfrm>
            <a:off x="7337857" y="6970154"/>
            <a:ext cx="9489180" cy="1133109"/>
            <a:chOff x="0" y="0"/>
            <a:chExt cx="2499208" cy="298432"/>
          </a:xfrm>
        </p:grpSpPr>
        <p:sp>
          <p:nvSpPr>
            <p:cNvPr id="30" name="Freeform 30"/>
            <p:cNvSpPr/>
            <p:nvPr/>
          </p:nvSpPr>
          <p:spPr>
            <a:xfrm>
              <a:off x="0" y="0"/>
              <a:ext cx="2499208" cy="298432"/>
            </a:xfrm>
            <a:custGeom>
              <a:avLst/>
              <a:gdLst/>
              <a:ahLst/>
              <a:cxnLst/>
              <a:rect l="l" t="t" r="r" b="b"/>
              <a:pathLst>
                <a:path w="2499208" h="298432">
                  <a:moveTo>
                    <a:pt x="0" y="0"/>
                  </a:moveTo>
                  <a:lnTo>
                    <a:pt x="2499208" y="0"/>
                  </a:lnTo>
                  <a:lnTo>
                    <a:pt x="2499208" y="298432"/>
                  </a:lnTo>
                  <a:lnTo>
                    <a:pt x="0" y="298432"/>
                  </a:lnTo>
                  <a:close/>
                </a:path>
              </a:pathLst>
            </a:custGeom>
            <a:solidFill>
              <a:srgbClr val="3FA8E6"/>
            </a:solidFill>
          </p:spPr>
        </p:sp>
        <p:sp>
          <p:nvSpPr>
            <p:cNvPr id="31" name="TextBox 31"/>
            <p:cNvSpPr txBox="1"/>
            <p:nvPr/>
          </p:nvSpPr>
          <p:spPr>
            <a:xfrm>
              <a:off x="0" y="-38100"/>
              <a:ext cx="2499208" cy="336532"/>
            </a:xfrm>
            <a:prstGeom prst="rect">
              <a:avLst/>
            </a:prstGeom>
          </p:spPr>
          <p:txBody>
            <a:bodyPr lIns="50800" tIns="50800" rIns="50800" bIns="50800" rtlCol="0" anchor="ctr"/>
            <a:lstStyle/>
            <a:p>
              <a:pPr algn="ctr">
                <a:lnSpc>
                  <a:spcPts val="3499"/>
                </a:lnSpc>
              </a:pPr>
              <a:endParaRPr/>
            </a:p>
          </p:txBody>
        </p:sp>
      </p:grpSp>
      <p:grpSp>
        <p:nvGrpSpPr>
          <p:cNvPr id="32" name="Group 32"/>
          <p:cNvGrpSpPr/>
          <p:nvPr/>
        </p:nvGrpSpPr>
        <p:grpSpPr>
          <a:xfrm>
            <a:off x="7452157" y="5740863"/>
            <a:ext cx="722354" cy="943938"/>
            <a:chOff x="0" y="0"/>
            <a:chExt cx="190250" cy="248609"/>
          </a:xfrm>
        </p:grpSpPr>
        <p:sp>
          <p:nvSpPr>
            <p:cNvPr id="33" name="Freeform 33"/>
            <p:cNvSpPr/>
            <p:nvPr/>
          </p:nvSpPr>
          <p:spPr>
            <a:xfrm>
              <a:off x="0" y="0"/>
              <a:ext cx="190250" cy="248609"/>
            </a:xfrm>
            <a:custGeom>
              <a:avLst/>
              <a:gdLst/>
              <a:ahLst/>
              <a:cxnLst/>
              <a:rect l="l" t="t" r="r" b="b"/>
              <a:pathLst>
                <a:path w="190250" h="248609">
                  <a:moveTo>
                    <a:pt x="0" y="0"/>
                  </a:moveTo>
                  <a:lnTo>
                    <a:pt x="190250" y="0"/>
                  </a:lnTo>
                  <a:lnTo>
                    <a:pt x="190250" y="248609"/>
                  </a:lnTo>
                  <a:lnTo>
                    <a:pt x="0" y="248609"/>
                  </a:lnTo>
                  <a:close/>
                </a:path>
              </a:pathLst>
            </a:custGeom>
            <a:solidFill>
              <a:srgbClr val="FAF6F6"/>
            </a:solidFill>
          </p:spPr>
        </p:sp>
        <p:sp>
          <p:nvSpPr>
            <p:cNvPr id="34" name="TextBox 34"/>
            <p:cNvSpPr txBox="1"/>
            <p:nvPr/>
          </p:nvSpPr>
          <p:spPr>
            <a:xfrm>
              <a:off x="0" y="-38100"/>
              <a:ext cx="190250" cy="286709"/>
            </a:xfrm>
            <a:prstGeom prst="rect">
              <a:avLst/>
            </a:prstGeom>
          </p:spPr>
          <p:txBody>
            <a:bodyPr lIns="50800" tIns="50800" rIns="50800" bIns="50800" rtlCol="0" anchor="ctr"/>
            <a:lstStyle/>
            <a:p>
              <a:pPr algn="ctr">
                <a:lnSpc>
                  <a:spcPts val="3499"/>
                </a:lnSpc>
              </a:pPr>
              <a:endParaRPr/>
            </a:p>
          </p:txBody>
        </p:sp>
      </p:grpSp>
      <p:grpSp>
        <p:nvGrpSpPr>
          <p:cNvPr id="35" name="Group 35"/>
          <p:cNvGrpSpPr/>
          <p:nvPr/>
        </p:nvGrpSpPr>
        <p:grpSpPr>
          <a:xfrm>
            <a:off x="7452157" y="7059629"/>
            <a:ext cx="722354" cy="943938"/>
            <a:chOff x="0" y="0"/>
            <a:chExt cx="190250" cy="248609"/>
          </a:xfrm>
        </p:grpSpPr>
        <p:sp>
          <p:nvSpPr>
            <p:cNvPr id="36" name="Freeform 36"/>
            <p:cNvSpPr/>
            <p:nvPr/>
          </p:nvSpPr>
          <p:spPr>
            <a:xfrm>
              <a:off x="0" y="0"/>
              <a:ext cx="190250" cy="248609"/>
            </a:xfrm>
            <a:custGeom>
              <a:avLst/>
              <a:gdLst/>
              <a:ahLst/>
              <a:cxnLst/>
              <a:rect l="l" t="t" r="r" b="b"/>
              <a:pathLst>
                <a:path w="190250" h="248609">
                  <a:moveTo>
                    <a:pt x="0" y="0"/>
                  </a:moveTo>
                  <a:lnTo>
                    <a:pt x="190250" y="0"/>
                  </a:lnTo>
                  <a:lnTo>
                    <a:pt x="190250" y="248609"/>
                  </a:lnTo>
                  <a:lnTo>
                    <a:pt x="0" y="248609"/>
                  </a:lnTo>
                  <a:close/>
                </a:path>
              </a:pathLst>
            </a:custGeom>
            <a:solidFill>
              <a:srgbClr val="FAF6F6"/>
            </a:solidFill>
          </p:spPr>
        </p:sp>
        <p:sp>
          <p:nvSpPr>
            <p:cNvPr id="37" name="TextBox 37"/>
            <p:cNvSpPr txBox="1"/>
            <p:nvPr/>
          </p:nvSpPr>
          <p:spPr>
            <a:xfrm>
              <a:off x="0" y="-38100"/>
              <a:ext cx="190250" cy="286709"/>
            </a:xfrm>
            <a:prstGeom prst="rect">
              <a:avLst/>
            </a:prstGeom>
          </p:spPr>
          <p:txBody>
            <a:bodyPr lIns="50800" tIns="50800" rIns="50800" bIns="50800" rtlCol="0" anchor="ctr"/>
            <a:lstStyle/>
            <a:p>
              <a:pPr algn="ctr">
                <a:lnSpc>
                  <a:spcPts val="3499"/>
                </a:lnSpc>
              </a:pPr>
              <a:endParaRPr/>
            </a:p>
          </p:txBody>
        </p:sp>
      </p:grpSp>
      <p:grpSp>
        <p:nvGrpSpPr>
          <p:cNvPr id="38" name="Group 38"/>
          <p:cNvGrpSpPr/>
          <p:nvPr/>
        </p:nvGrpSpPr>
        <p:grpSpPr>
          <a:xfrm>
            <a:off x="7452157" y="8402288"/>
            <a:ext cx="722354" cy="943938"/>
            <a:chOff x="0" y="0"/>
            <a:chExt cx="190250" cy="248609"/>
          </a:xfrm>
        </p:grpSpPr>
        <p:sp>
          <p:nvSpPr>
            <p:cNvPr id="39" name="Freeform 39"/>
            <p:cNvSpPr/>
            <p:nvPr/>
          </p:nvSpPr>
          <p:spPr>
            <a:xfrm>
              <a:off x="0" y="0"/>
              <a:ext cx="190250" cy="248609"/>
            </a:xfrm>
            <a:custGeom>
              <a:avLst/>
              <a:gdLst/>
              <a:ahLst/>
              <a:cxnLst/>
              <a:rect l="l" t="t" r="r" b="b"/>
              <a:pathLst>
                <a:path w="190250" h="248609">
                  <a:moveTo>
                    <a:pt x="0" y="0"/>
                  </a:moveTo>
                  <a:lnTo>
                    <a:pt x="190250" y="0"/>
                  </a:lnTo>
                  <a:lnTo>
                    <a:pt x="190250" y="248609"/>
                  </a:lnTo>
                  <a:lnTo>
                    <a:pt x="0" y="248609"/>
                  </a:lnTo>
                  <a:close/>
                </a:path>
              </a:pathLst>
            </a:custGeom>
            <a:solidFill>
              <a:srgbClr val="FAF6F6"/>
            </a:solidFill>
          </p:spPr>
        </p:sp>
        <p:sp>
          <p:nvSpPr>
            <p:cNvPr id="40" name="TextBox 40"/>
            <p:cNvSpPr txBox="1"/>
            <p:nvPr/>
          </p:nvSpPr>
          <p:spPr>
            <a:xfrm>
              <a:off x="0" y="-38100"/>
              <a:ext cx="190250" cy="286709"/>
            </a:xfrm>
            <a:prstGeom prst="rect">
              <a:avLst/>
            </a:prstGeom>
          </p:spPr>
          <p:txBody>
            <a:bodyPr lIns="50800" tIns="50800" rIns="50800" bIns="50800" rtlCol="0" anchor="ctr"/>
            <a:lstStyle/>
            <a:p>
              <a:pPr algn="ctr">
                <a:lnSpc>
                  <a:spcPts val="3499"/>
                </a:lnSpc>
              </a:pPr>
              <a:endParaRPr/>
            </a:p>
          </p:txBody>
        </p:sp>
      </p:grpSp>
      <p:grpSp>
        <p:nvGrpSpPr>
          <p:cNvPr id="41" name="Group 41"/>
          <p:cNvGrpSpPr/>
          <p:nvPr/>
        </p:nvGrpSpPr>
        <p:grpSpPr>
          <a:xfrm>
            <a:off x="7337857" y="1600878"/>
            <a:ext cx="9489180" cy="1133109"/>
            <a:chOff x="0" y="0"/>
            <a:chExt cx="2499208" cy="298432"/>
          </a:xfrm>
        </p:grpSpPr>
        <p:sp>
          <p:nvSpPr>
            <p:cNvPr id="42" name="Freeform 42"/>
            <p:cNvSpPr/>
            <p:nvPr/>
          </p:nvSpPr>
          <p:spPr>
            <a:xfrm>
              <a:off x="0" y="0"/>
              <a:ext cx="2499208" cy="298432"/>
            </a:xfrm>
            <a:custGeom>
              <a:avLst/>
              <a:gdLst/>
              <a:ahLst/>
              <a:cxnLst/>
              <a:rect l="l" t="t" r="r" b="b"/>
              <a:pathLst>
                <a:path w="2499208" h="298432">
                  <a:moveTo>
                    <a:pt x="0" y="0"/>
                  </a:moveTo>
                  <a:lnTo>
                    <a:pt x="2499208" y="0"/>
                  </a:lnTo>
                  <a:lnTo>
                    <a:pt x="2499208" y="298432"/>
                  </a:lnTo>
                  <a:lnTo>
                    <a:pt x="0" y="298432"/>
                  </a:lnTo>
                  <a:close/>
                </a:path>
              </a:pathLst>
            </a:custGeom>
            <a:solidFill>
              <a:srgbClr val="3FA8E6"/>
            </a:solidFill>
          </p:spPr>
        </p:sp>
        <p:sp>
          <p:nvSpPr>
            <p:cNvPr id="43" name="TextBox 43"/>
            <p:cNvSpPr txBox="1"/>
            <p:nvPr/>
          </p:nvSpPr>
          <p:spPr>
            <a:xfrm>
              <a:off x="0" y="-38100"/>
              <a:ext cx="2499208" cy="336532"/>
            </a:xfrm>
            <a:prstGeom prst="rect">
              <a:avLst/>
            </a:prstGeom>
          </p:spPr>
          <p:txBody>
            <a:bodyPr lIns="50800" tIns="50800" rIns="50800" bIns="50800" rtlCol="0" anchor="ctr"/>
            <a:lstStyle/>
            <a:p>
              <a:pPr algn="ctr">
                <a:lnSpc>
                  <a:spcPts val="3499"/>
                </a:lnSpc>
              </a:pPr>
              <a:endParaRPr/>
            </a:p>
          </p:txBody>
        </p:sp>
      </p:grpSp>
      <p:grpSp>
        <p:nvGrpSpPr>
          <p:cNvPr id="44" name="Group 44"/>
          <p:cNvGrpSpPr/>
          <p:nvPr/>
        </p:nvGrpSpPr>
        <p:grpSpPr>
          <a:xfrm>
            <a:off x="7452157" y="1690353"/>
            <a:ext cx="722354" cy="943938"/>
            <a:chOff x="0" y="0"/>
            <a:chExt cx="190250" cy="248609"/>
          </a:xfrm>
        </p:grpSpPr>
        <p:sp>
          <p:nvSpPr>
            <p:cNvPr id="45" name="Freeform 45"/>
            <p:cNvSpPr/>
            <p:nvPr/>
          </p:nvSpPr>
          <p:spPr>
            <a:xfrm>
              <a:off x="0" y="0"/>
              <a:ext cx="190250" cy="248609"/>
            </a:xfrm>
            <a:custGeom>
              <a:avLst/>
              <a:gdLst/>
              <a:ahLst/>
              <a:cxnLst/>
              <a:rect l="l" t="t" r="r" b="b"/>
              <a:pathLst>
                <a:path w="190250" h="248609">
                  <a:moveTo>
                    <a:pt x="0" y="0"/>
                  </a:moveTo>
                  <a:lnTo>
                    <a:pt x="190250" y="0"/>
                  </a:lnTo>
                  <a:lnTo>
                    <a:pt x="190250" y="248609"/>
                  </a:lnTo>
                  <a:lnTo>
                    <a:pt x="0" y="248609"/>
                  </a:lnTo>
                  <a:close/>
                </a:path>
              </a:pathLst>
            </a:custGeom>
            <a:solidFill>
              <a:srgbClr val="FAF6F6"/>
            </a:solidFill>
          </p:spPr>
        </p:sp>
        <p:sp>
          <p:nvSpPr>
            <p:cNvPr id="46" name="TextBox 46"/>
            <p:cNvSpPr txBox="1"/>
            <p:nvPr/>
          </p:nvSpPr>
          <p:spPr>
            <a:xfrm>
              <a:off x="0" y="-38100"/>
              <a:ext cx="190250" cy="286709"/>
            </a:xfrm>
            <a:prstGeom prst="rect">
              <a:avLst/>
            </a:prstGeom>
          </p:spPr>
          <p:txBody>
            <a:bodyPr lIns="50800" tIns="50800" rIns="50800" bIns="50800" rtlCol="0" anchor="ctr"/>
            <a:lstStyle/>
            <a:p>
              <a:pPr algn="ctr">
                <a:lnSpc>
                  <a:spcPts val="3499"/>
                </a:lnSpc>
              </a:pPr>
              <a:endParaRPr/>
            </a:p>
          </p:txBody>
        </p:sp>
      </p:grpSp>
      <p:sp>
        <p:nvSpPr>
          <p:cNvPr id="47" name="TextBox 47"/>
          <p:cNvSpPr txBox="1"/>
          <p:nvPr/>
        </p:nvSpPr>
        <p:spPr>
          <a:xfrm>
            <a:off x="9122074" y="271134"/>
            <a:ext cx="7322748" cy="963930"/>
          </a:xfrm>
          <a:prstGeom prst="rect">
            <a:avLst/>
          </a:prstGeom>
        </p:spPr>
        <p:txBody>
          <a:bodyPr lIns="0" tIns="0" rIns="0" bIns="0" rtlCol="0" anchor="t">
            <a:spAutoFit/>
          </a:bodyPr>
          <a:lstStyle/>
          <a:p>
            <a:pPr algn="l">
              <a:lnSpc>
                <a:spcPts val="8400"/>
              </a:lnSpc>
            </a:pPr>
            <a:r>
              <a:rPr lang="en-US" sz="4200">
                <a:solidFill>
                  <a:srgbClr val="FFFFFF"/>
                </a:solidFill>
                <a:latin typeface="Canva Sans"/>
              </a:rPr>
              <a:t>Giới thiệu tổng quan</a:t>
            </a:r>
          </a:p>
        </p:txBody>
      </p:sp>
      <p:sp>
        <p:nvSpPr>
          <p:cNvPr id="48" name="TextBox 48"/>
          <p:cNvSpPr txBox="1"/>
          <p:nvPr/>
        </p:nvSpPr>
        <p:spPr>
          <a:xfrm>
            <a:off x="7547383" y="470193"/>
            <a:ext cx="459551" cy="669036"/>
          </a:xfrm>
          <a:prstGeom prst="rect">
            <a:avLst/>
          </a:prstGeom>
        </p:spPr>
        <p:txBody>
          <a:bodyPr lIns="0" tIns="0" rIns="0" bIns="0" rtlCol="0" anchor="t">
            <a:spAutoFit/>
          </a:bodyPr>
          <a:lstStyle/>
          <a:p>
            <a:pPr algn="ctr">
              <a:lnSpc>
                <a:spcPts val="5652"/>
              </a:lnSpc>
            </a:pPr>
            <a:r>
              <a:rPr lang="en-US" sz="3600">
                <a:solidFill>
                  <a:srgbClr val="345C72"/>
                </a:solidFill>
                <a:latin typeface="Canva Sans Bold"/>
              </a:rPr>
              <a:t>1</a:t>
            </a:r>
          </a:p>
        </p:txBody>
      </p:sp>
      <p:sp>
        <p:nvSpPr>
          <p:cNvPr id="49" name="TextBox 49"/>
          <p:cNvSpPr txBox="1"/>
          <p:nvPr/>
        </p:nvSpPr>
        <p:spPr>
          <a:xfrm>
            <a:off x="9122074" y="1481951"/>
            <a:ext cx="7322748" cy="963930"/>
          </a:xfrm>
          <a:prstGeom prst="rect">
            <a:avLst/>
          </a:prstGeom>
        </p:spPr>
        <p:txBody>
          <a:bodyPr lIns="0" tIns="0" rIns="0" bIns="0" rtlCol="0" anchor="t">
            <a:spAutoFit/>
          </a:bodyPr>
          <a:lstStyle/>
          <a:p>
            <a:pPr marL="0" lvl="1" indent="0" algn="l">
              <a:lnSpc>
                <a:spcPts val="8400"/>
              </a:lnSpc>
              <a:spcBef>
                <a:spcPct val="0"/>
              </a:spcBef>
            </a:pPr>
            <a:r>
              <a:rPr lang="en-US" sz="4200">
                <a:solidFill>
                  <a:srgbClr val="FFFFFF"/>
                </a:solidFill>
                <a:latin typeface="Canva Sans"/>
              </a:rPr>
              <a:t>Nhiệm vụ đề tài</a:t>
            </a:r>
          </a:p>
        </p:txBody>
      </p:sp>
      <p:sp>
        <p:nvSpPr>
          <p:cNvPr id="50" name="TextBox 50"/>
          <p:cNvSpPr txBox="1"/>
          <p:nvPr/>
        </p:nvSpPr>
        <p:spPr>
          <a:xfrm>
            <a:off x="7485185" y="1781835"/>
            <a:ext cx="583947" cy="66903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345C72"/>
                </a:solidFill>
                <a:latin typeface="Canva Sans Bold"/>
              </a:rPr>
              <a:t>2</a:t>
            </a:r>
          </a:p>
        </p:txBody>
      </p:sp>
      <p:sp>
        <p:nvSpPr>
          <p:cNvPr id="51" name="TextBox 51"/>
          <p:cNvSpPr txBox="1"/>
          <p:nvPr/>
        </p:nvSpPr>
        <p:spPr>
          <a:xfrm>
            <a:off x="9122074" y="4117339"/>
            <a:ext cx="7322748" cy="963930"/>
          </a:xfrm>
          <a:prstGeom prst="rect">
            <a:avLst/>
          </a:prstGeom>
        </p:spPr>
        <p:txBody>
          <a:bodyPr lIns="0" tIns="0" rIns="0" bIns="0" rtlCol="0" anchor="t">
            <a:spAutoFit/>
          </a:bodyPr>
          <a:lstStyle/>
          <a:p>
            <a:pPr marL="0" lvl="1" indent="0" algn="l">
              <a:lnSpc>
                <a:spcPts val="8400"/>
              </a:lnSpc>
              <a:spcBef>
                <a:spcPct val="0"/>
              </a:spcBef>
            </a:pPr>
            <a:r>
              <a:rPr lang="en-US" sz="4200">
                <a:solidFill>
                  <a:srgbClr val="FFFFFF"/>
                </a:solidFill>
                <a:latin typeface="Canva Sans"/>
              </a:rPr>
              <a:t>Thiết kế phần cứng</a:t>
            </a:r>
          </a:p>
        </p:txBody>
      </p:sp>
      <p:sp>
        <p:nvSpPr>
          <p:cNvPr id="52" name="TextBox 52"/>
          <p:cNvSpPr txBox="1"/>
          <p:nvPr/>
        </p:nvSpPr>
        <p:spPr>
          <a:xfrm>
            <a:off x="7504553" y="4496148"/>
            <a:ext cx="545211" cy="66903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345C72"/>
                </a:solidFill>
                <a:latin typeface="Canva Sans Bold"/>
              </a:rPr>
              <a:t>4</a:t>
            </a:r>
          </a:p>
        </p:txBody>
      </p:sp>
      <p:sp>
        <p:nvSpPr>
          <p:cNvPr id="53" name="TextBox 53"/>
          <p:cNvSpPr txBox="1"/>
          <p:nvPr/>
        </p:nvSpPr>
        <p:spPr>
          <a:xfrm>
            <a:off x="9131599" y="2835271"/>
            <a:ext cx="7322748" cy="963930"/>
          </a:xfrm>
          <a:prstGeom prst="rect">
            <a:avLst/>
          </a:prstGeom>
        </p:spPr>
        <p:txBody>
          <a:bodyPr lIns="0" tIns="0" rIns="0" bIns="0" rtlCol="0" anchor="t">
            <a:spAutoFit/>
          </a:bodyPr>
          <a:lstStyle/>
          <a:p>
            <a:pPr marL="0" lvl="1" indent="0" algn="l">
              <a:lnSpc>
                <a:spcPts val="8400"/>
              </a:lnSpc>
              <a:spcBef>
                <a:spcPct val="0"/>
              </a:spcBef>
            </a:pPr>
            <a:r>
              <a:rPr lang="en-US" sz="4200">
                <a:solidFill>
                  <a:srgbClr val="FFFFFF"/>
                </a:solidFill>
                <a:latin typeface="Canva Sans"/>
              </a:rPr>
              <a:t>Đặc tả hệ thống</a:t>
            </a:r>
          </a:p>
        </p:txBody>
      </p:sp>
      <p:sp>
        <p:nvSpPr>
          <p:cNvPr id="54" name="TextBox 54"/>
          <p:cNvSpPr txBox="1"/>
          <p:nvPr/>
        </p:nvSpPr>
        <p:spPr>
          <a:xfrm>
            <a:off x="7485185" y="3125054"/>
            <a:ext cx="583947" cy="66903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345C72"/>
                </a:solidFill>
                <a:latin typeface="Canva Sans Bold"/>
              </a:rPr>
              <a:t>3</a:t>
            </a:r>
          </a:p>
        </p:txBody>
      </p:sp>
      <p:sp>
        <p:nvSpPr>
          <p:cNvPr id="55" name="TextBox 55"/>
          <p:cNvSpPr txBox="1"/>
          <p:nvPr/>
        </p:nvSpPr>
        <p:spPr>
          <a:xfrm>
            <a:off x="9122074" y="5399408"/>
            <a:ext cx="7322748" cy="963930"/>
          </a:xfrm>
          <a:prstGeom prst="rect">
            <a:avLst/>
          </a:prstGeom>
        </p:spPr>
        <p:txBody>
          <a:bodyPr lIns="0" tIns="0" rIns="0" bIns="0" rtlCol="0" anchor="t">
            <a:spAutoFit/>
          </a:bodyPr>
          <a:lstStyle/>
          <a:p>
            <a:pPr marL="0" lvl="1" indent="0" algn="l">
              <a:lnSpc>
                <a:spcPts val="8400"/>
              </a:lnSpc>
              <a:spcBef>
                <a:spcPct val="0"/>
              </a:spcBef>
            </a:pPr>
            <a:r>
              <a:rPr lang="en-US" sz="4200">
                <a:solidFill>
                  <a:srgbClr val="FFFFFF"/>
                </a:solidFill>
                <a:latin typeface="Canva Sans"/>
              </a:rPr>
              <a:t>Phát triển phần mềm</a:t>
            </a:r>
          </a:p>
        </p:txBody>
      </p:sp>
      <p:sp>
        <p:nvSpPr>
          <p:cNvPr id="56" name="TextBox 56"/>
          <p:cNvSpPr txBox="1"/>
          <p:nvPr/>
        </p:nvSpPr>
        <p:spPr>
          <a:xfrm>
            <a:off x="7485185" y="5800707"/>
            <a:ext cx="583947" cy="66903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345C72"/>
                </a:solidFill>
                <a:latin typeface="Canva Sans Bold"/>
              </a:rPr>
              <a:t>5</a:t>
            </a:r>
          </a:p>
        </p:txBody>
      </p:sp>
      <p:sp>
        <p:nvSpPr>
          <p:cNvPr id="57" name="TextBox 57"/>
          <p:cNvSpPr txBox="1"/>
          <p:nvPr/>
        </p:nvSpPr>
        <p:spPr>
          <a:xfrm>
            <a:off x="1675764" y="1575148"/>
            <a:ext cx="4972642" cy="1228725"/>
          </a:xfrm>
          <a:prstGeom prst="rect">
            <a:avLst/>
          </a:prstGeom>
        </p:spPr>
        <p:txBody>
          <a:bodyPr lIns="0" tIns="0" rIns="0" bIns="0" rtlCol="0" anchor="t">
            <a:spAutoFit/>
          </a:bodyPr>
          <a:lstStyle/>
          <a:p>
            <a:pPr marL="0" lvl="0" indent="0" algn="l">
              <a:lnSpc>
                <a:spcPts val="9600"/>
              </a:lnSpc>
              <a:spcBef>
                <a:spcPct val="0"/>
              </a:spcBef>
            </a:pPr>
            <a:r>
              <a:rPr lang="en-US" sz="8000" spc="-160">
                <a:solidFill>
                  <a:srgbClr val="AF994B"/>
                </a:solidFill>
                <a:latin typeface="Arsenal Bold"/>
              </a:rPr>
              <a:t>Nội dung</a:t>
            </a:r>
          </a:p>
        </p:txBody>
      </p:sp>
      <p:sp>
        <p:nvSpPr>
          <p:cNvPr id="58" name="TextBox 58"/>
          <p:cNvSpPr txBox="1"/>
          <p:nvPr/>
        </p:nvSpPr>
        <p:spPr>
          <a:xfrm>
            <a:off x="9122074" y="6827279"/>
            <a:ext cx="7322748" cy="963930"/>
          </a:xfrm>
          <a:prstGeom prst="rect">
            <a:avLst/>
          </a:prstGeom>
        </p:spPr>
        <p:txBody>
          <a:bodyPr lIns="0" tIns="0" rIns="0" bIns="0" rtlCol="0" anchor="t">
            <a:spAutoFit/>
          </a:bodyPr>
          <a:lstStyle/>
          <a:p>
            <a:pPr marL="0" lvl="1" indent="0" algn="l">
              <a:lnSpc>
                <a:spcPts val="8400"/>
              </a:lnSpc>
              <a:spcBef>
                <a:spcPct val="0"/>
              </a:spcBef>
            </a:pPr>
            <a:r>
              <a:rPr lang="en-US" sz="4200">
                <a:solidFill>
                  <a:srgbClr val="FFFFFF"/>
                </a:solidFill>
                <a:latin typeface="Canva Sans"/>
              </a:rPr>
              <a:t>Kết quả thực hiện</a:t>
            </a:r>
          </a:p>
        </p:txBody>
      </p:sp>
      <p:sp>
        <p:nvSpPr>
          <p:cNvPr id="59" name="TextBox 59"/>
          <p:cNvSpPr txBox="1"/>
          <p:nvPr/>
        </p:nvSpPr>
        <p:spPr>
          <a:xfrm>
            <a:off x="7521361" y="7191186"/>
            <a:ext cx="583947" cy="669036"/>
          </a:xfrm>
          <a:prstGeom prst="rect">
            <a:avLst/>
          </a:prstGeom>
        </p:spPr>
        <p:txBody>
          <a:bodyPr lIns="0" tIns="0" rIns="0" bIns="0" rtlCol="0" anchor="t">
            <a:spAutoFit/>
          </a:bodyPr>
          <a:lstStyle/>
          <a:p>
            <a:pPr marL="0" lvl="1" indent="0" algn="ctr">
              <a:lnSpc>
                <a:spcPts val="5652"/>
              </a:lnSpc>
              <a:spcBef>
                <a:spcPct val="0"/>
              </a:spcBef>
            </a:pPr>
            <a:r>
              <a:rPr lang="en-US" sz="3600">
                <a:solidFill>
                  <a:srgbClr val="345C72"/>
                </a:solidFill>
                <a:latin typeface="Canva Sans Bold"/>
              </a:rPr>
              <a:t>6</a:t>
            </a:r>
          </a:p>
        </p:txBody>
      </p:sp>
      <p:sp>
        <p:nvSpPr>
          <p:cNvPr id="60" name="TextBox 60"/>
          <p:cNvSpPr txBox="1"/>
          <p:nvPr/>
        </p:nvSpPr>
        <p:spPr>
          <a:xfrm>
            <a:off x="9122074" y="8225661"/>
            <a:ext cx="7322748" cy="963930"/>
          </a:xfrm>
          <a:prstGeom prst="rect">
            <a:avLst/>
          </a:prstGeom>
        </p:spPr>
        <p:txBody>
          <a:bodyPr lIns="0" tIns="0" rIns="0" bIns="0" rtlCol="0" anchor="t">
            <a:spAutoFit/>
          </a:bodyPr>
          <a:lstStyle/>
          <a:p>
            <a:pPr marL="0" lvl="1" indent="0" algn="l">
              <a:lnSpc>
                <a:spcPts val="8400"/>
              </a:lnSpc>
              <a:spcBef>
                <a:spcPct val="0"/>
              </a:spcBef>
            </a:pPr>
            <a:r>
              <a:rPr lang="en-US" sz="4200">
                <a:solidFill>
                  <a:srgbClr val="FFFFFF"/>
                </a:solidFill>
                <a:latin typeface="Canva Sans"/>
              </a:rPr>
              <a:t>Kết luận và hướng phát triển</a:t>
            </a:r>
          </a:p>
        </p:txBody>
      </p:sp>
      <p:sp>
        <p:nvSpPr>
          <p:cNvPr id="61" name="TextBox 61"/>
          <p:cNvSpPr txBox="1"/>
          <p:nvPr/>
        </p:nvSpPr>
        <p:spPr>
          <a:xfrm>
            <a:off x="7521361" y="8468010"/>
            <a:ext cx="583947" cy="669036"/>
          </a:xfrm>
          <a:prstGeom prst="rect">
            <a:avLst/>
          </a:prstGeom>
        </p:spPr>
        <p:txBody>
          <a:bodyPr lIns="0" tIns="0" rIns="0" bIns="0" rtlCol="0" anchor="t">
            <a:spAutoFit/>
          </a:bodyPr>
          <a:lstStyle/>
          <a:p>
            <a:pPr marL="0" lvl="1" indent="0" algn="ctr">
              <a:lnSpc>
                <a:spcPts val="5652"/>
              </a:lnSpc>
              <a:spcBef>
                <a:spcPct val="0"/>
              </a:spcBef>
            </a:pPr>
            <a:r>
              <a:rPr lang="en-US" sz="3600">
                <a:solidFill>
                  <a:srgbClr val="345C72"/>
                </a:solidFill>
                <a:latin typeface="Canva Sans Bold"/>
              </a:rPr>
              <a:t>7</a:t>
            </a:r>
          </a:p>
        </p:txBody>
      </p:sp>
      <p:sp>
        <p:nvSpPr>
          <p:cNvPr id="62" name="AutoShape 62"/>
          <p:cNvSpPr/>
          <p:nvPr/>
        </p:nvSpPr>
        <p:spPr>
          <a:xfrm flipV="1">
            <a:off x="1704339" y="2970195"/>
            <a:ext cx="3596384" cy="0"/>
          </a:xfrm>
          <a:prstGeom prst="line">
            <a:avLst/>
          </a:prstGeom>
          <a:ln w="66675" cap="flat">
            <a:solidFill>
              <a:srgbClr val="4A7892"/>
            </a:solidFill>
            <a:prstDash val="solid"/>
            <a:headEnd type="none" w="sm" len="sm"/>
            <a:tailEnd type="none" w="sm" len="sm"/>
          </a:ln>
        </p:spPr>
      </p:sp>
      <p:sp>
        <p:nvSpPr>
          <p:cNvPr id="63" name="TextBox 63"/>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64" name="TextBox 64"/>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65" name="TextBox 65"/>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66" name="AutoShape 66"/>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67" name="TextBox 67"/>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1</a:t>
            </a:r>
          </a:p>
        </p:txBody>
      </p:sp>
      <p:sp>
        <p:nvSpPr>
          <p:cNvPr id="68" name="Freeform 68"/>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par>
                                <p:cTn id="58" presetID="10" presetClass="entr" presetSubtype="0"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par>
                                <p:cTn id="69" presetID="10"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500"/>
                                        <p:tgtEl>
                                          <p:spTgt spid="14"/>
                                        </p:tgtEl>
                                      </p:cBhvr>
                                    </p:animEffect>
                                  </p:childTnLst>
                                </p:cTn>
                              </p:par>
                              <p:par>
                                <p:cTn id="80" presetID="10" presetClass="entr" presetSubtype="0" fill="hold"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fade">
                                      <p:cBhvr>
                                        <p:cTn id="85" dur="500"/>
                                        <p:tgtEl>
                                          <p:spTgt spid="6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fade">
                                      <p:cBhvr>
                                        <p:cTn id="8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50" grpId="0"/>
      <p:bldP spid="52" grpId="0"/>
      <p:bldP spid="54" grpId="0"/>
      <p:bldP spid="56" grpId="0"/>
      <p:bldP spid="59" grpId="0"/>
      <p:bldP spid="60" grpId="0"/>
      <p:bldP spid="6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11415" y="3157374"/>
            <a:ext cx="12462984" cy="5586769"/>
          </a:xfrm>
          <a:custGeom>
            <a:avLst/>
            <a:gdLst/>
            <a:ahLst/>
            <a:cxnLst/>
            <a:rect l="l" t="t" r="r" b="b"/>
            <a:pathLst>
              <a:path w="12462984" h="5586769">
                <a:moveTo>
                  <a:pt x="0" y="0"/>
                </a:moveTo>
                <a:lnTo>
                  <a:pt x="12462984" y="0"/>
                </a:lnTo>
                <a:lnTo>
                  <a:pt x="12462984" y="5586770"/>
                </a:lnTo>
                <a:lnTo>
                  <a:pt x="0" y="5586770"/>
                </a:lnTo>
                <a:lnTo>
                  <a:pt x="0" y="0"/>
                </a:lnTo>
                <a:close/>
              </a:path>
            </a:pathLst>
          </a:custGeom>
          <a:blipFill>
            <a:blip r:embed="rId2"/>
            <a:stretch>
              <a:fillRect t="-2755" b="-2755"/>
            </a:stretch>
          </a:blipFill>
        </p:spPr>
      </p:sp>
      <p:sp>
        <p:nvSpPr>
          <p:cNvPr id="3" name="TextBox 3"/>
          <p:cNvSpPr txBox="1"/>
          <p:nvPr/>
        </p:nvSpPr>
        <p:spPr>
          <a:xfrm>
            <a:off x="352684" y="1361174"/>
            <a:ext cx="5281141" cy="685800"/>
          </a:xfrm>
          <a:prstGeom prst="rect">
            <a:avLst/>
          </a:prstGeom>
        </p:spPr>
        <p:txBody>
          <a:bodyPr lIns="0" tIns="0" rIns="0" bIns="0" rtlCol="0" anchor="t">
            <a:spAutoFit/>
          </a:bodyPr>
          <a:lstStyle/>
          <a:p>
            <a:pPr marL="0" lvl="0" indent="0" algn="l">
              <a:lnSpc>
                <a:spcPts val="5400"/>
              </a:lnSpc>
              <a:spcBef>
                <a:spcPct val="0"/>
              </a:spcBef>
            </a:pPr>
            <a:r>
              <a:rPr lang="en-US" sz="4500" spc="-89">
                <a:solidFill>
                  <a:srgbClr val="4A7892"/>
                </a:solidFill>
                <a:latin typeface="Arsenal"/>
              </a:rPr>
              <a:t>Thực hiện phần mềm</a:t>
            </a:r>
          </a:p>
        </p:txBody>
      </p:sp>
      <p:sp>
        <p:nvSpPr>
          <p:cNvPr id="4" name="TextBox 4"/>
          <p:cNvSpPr txBox="1"/>
          <p:nvPr/>
        </p:nvSpPr>
        <p:spPr>
          <a:xfrm>
            <a:off x="352684" y="2193866"/>
            <a:ext cx="6849421" cy="481330"/>
          </a:xfrm>
          <a:prstGeom prst="rect">
            <a:avLst/>
          </a:prstGeom>
        </p:spPr>
        <p:txBody>
          <a:bodyPr lIns="0" tIns="0" rIns="0" bIns="0" rtlCol="0" anchor="t">
            <a:spAutoFit/>
          </a:bodyPr>
          <a:lstStyle/>
          <a:p>
            <a:pPr algn="l">
              <a:lnSpc>
                <a:spcPts val="3740"/>
              </a:lnSpc>
            </a:pPr>
            <a:r>
              <a:rPr lang="en-US" sz="3400">
                <a:solidFill>
                  <a:srgbClr val="FF3131"/>
                </a:solidFill>
                <a:latin typeface="Arsenal Bold"/>
              </a:rPr>
              <a:t>Sơ đồ tuần tự của hệ thống</a:t>
            </a:r>
          </a:p>
        </p:txBody>
      </p:sp>
      <p:sp>
        <p:nvSpPr>
          <p:cNvPr id="5" name="TextBox 5"/>
          <p:cNvSpPr txBox="1"/>
          <p:nvPr/>
        </p:nvSpPr>
        <p:spPr>
          <a:xfrm>
            <a:off x="5369780" y="8893345"/>
            <a:ext cx="7548440" cy="475643"/>
          </a:xfrm>
          <a:prstGeom prst="rect">
            <a:avLst/>
          </a:prstGeom>
        </p:spPr>
        <p:txBody>
          <a:bodyPr wrap="square" lIns="0" tIns="0" rIns="0" bIns="0" rtlCol="0" anchor="t">
            <a:spAutoFit/>
          </a:bodyPr>
          <a:lstStyle/>
          <a:p>
            <a:pPr algn="ctr">
              <a:lnSpc>
                <a:spcPts val="4200"/>
              </a:lnSpc>
              <a:spcBef>
                <a:spcPct val="0"/>
              </a:spcBef>
            </a:pPr>
            <a:r>
              <a:rPr lang="en-US" sz="2300">
                <a:solidFill>
                  <a:srgbClr val="000000"/>
                </a:solidFill>
                <a:latin typeface="Arsenal Bold"/>
              </a:rPr>
              <a:t>Sơ đồ trình tự của quá trình khởi tạo hệ thống</a:t>
            </a:r>
          </a:p>
        </p:txBody>
      </p:sp>
      <p:sp>
        <p:nvSpPr>
          <p:cNvPr id="6" name="TextBox 6"/>
          <p:cNvSpPr txBox="1"/>
          <p:nvPr/>
        </p:nvSpPr>
        <p:spPr>
          <a:xfrm>
            <a:off x="352684" y="236670"/>
            <a:ext cx="4843918"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mềm</a:t>
            </a:r>
          </a:p>
        </p:txBody>
      </p:sp>
      <p:sp>
        <p:nvSpPr>
          <p:cNvPr id="7" name="AutoShape 7"/>
          <p:cNvSpPr/>
          <p:nvPr/>
        </p:nvSpPr>
        <p:spPr>
          <a:xfrm>
            <a:off x="352684" y="1384669"/>
            <a:ext cx="4623818" cy="0"/>
          </a:xfrm>
          <a:prstGeom prst="line">
            <a:avLst/>
          </a:prstGeom>
          <a:ln w="66675" cap="flat">
            <a:solidFill>
              <a:srgbClr val="345C72"/>
            </a:solidFill>
            <a:prstDash val="solid"/>
            <a:headEnd type="none" w="sm" len="sm"/>
            <a:tailEnd type="none" w="sm" len="sm"/>
          </a:ln>
        </p:spPr>
      </p:sp>
      <p:sp>
        <p:nvSpPr>
          <p:cNvPr id="8" name="TextBox 8"/>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9" name="TextBox 9"/>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0" name="TextBox 10"/>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1" name="TextBox 11"/>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19</a:t>
            </a:r>
          </a:p>
        </p:txBody>
      </p:sp>
      <p:sp>
        <p:nvSpPr>
          <p:cNvPr id="12" name="AutoShape 12"/>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3" name="Freeform 13"/>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249684" y="914258"/>
            <a:ext cx="8370731" cy="7966687"/>
          </a:xfrm>
          <a:custGeom>
            <a:avLst/>
            <a:gdLst/>
            <a:ahLst/>
            <a:cxnLst/>
            <a:rect l="l" t="t" r="r" b="b"/>
            <a:pathLst>
              <a:path w="8370731" h="7966687">
                <a:moveTo>
                  <a:pt x="0" y="0"/>
                </a:moveTo>
                <a:lnTo>
                  <a:pt x="8370730" y="0"/>
                </a:lnTo>
                <a:lnTo>
                  <a:pt x="8370730" y="7966687"/>
                </a:lnTo>
                <a:lnTo>
                  <a:pt x="0" y="7966687"/>
                </a:lnTo>
                <a:lnTo>
                  <a:pt x="0" y="0"/>
                </a:lnTo>
                <a:close/>
              </a:path>
            </a:pathLst>
          </a:custGeom>
          <a:blipFill>
            <a:blip r:embed="rId2"/>
            <a:stretch>
              <a:fillRect/>
            </a:stretch>
          </a:blipFill>
        </p:spPr>
      </p:sp>
      <p:sp>
        <p:nvSpPr>
          <p:cNvPr id="3" name="TextBox 3"/>
          <p:cNvSpPr txBox="1"/>
          <p:nvPr/>
        </p:nvSpPr>
        <p:spPr>
          <a:xfrm>
            <a:off x="9821278" y="8833320"/>
            <a:ext cx="7227542" cy="789305"/>
          </a:xfrm>
          <a:prstGeom prst="rect">
            <a:avLst/>
          </a:prstGeom>
        </p:spPr>
        <p:txBody>
          <a:bodyPr lIns="0" tIns="0" rIns="0" bIns="0" rtlCol="0" anchor="t">
            <a:spAutoFit/>
          </a:bodyPr>
          <a:lstStyle/>
          <a:p>
            <a:pPr algn="ctr">
              <a:lnSpc>
                <a:spcPts val="3220"/>
              </a:lnSpc>
            </a:pPr>
            <a:r>
              <a:rPr lang="en-US" sz="2300">
                <a:solidFill>
                  <a:srgbClr val="000000"/>
                </a:solidFill>
                <a:latin typeface="Arsenal Bold"/>
              </a:rPr>
              <a:t>Sơ đồ trình tự của quá trình diễn ra</a:t>
            </a:r>
          </a:p>
          <a:p>
            <a:pPr algn="ctr">
              <a:lnSpc>
                <a:spcPts val="3220"/>
              </a:lnSpc>
              <a:spcBef>
                <a:spcPct val="0"/>
              </a:spcBef>
            </a:pPr>
            <a:r>
              <a:rPr lang="en-US" sz="2300">
                <a:solidFill>
                  <a:srgbClr val="000000"/>
                </a:solidFill>
                <a:latin typeface="Arsenal Bold"/>
              </a:rPr>
              <a:t>sau khi nhấn nút LẤY ĐỒ</a:t>
            </a:r>
          </a:p>
        </p:txBody>
      </p:sp>
      <p:sp>
        <p:nvSpPr>
          <p:cNvPr id="4" name="Freeform 4"/>
          <p:cNvSpPr/>
          <p:nvPr/>
        </p:nvSpPr>
        <p:spPr>
          <a:xfrm>
            <a:off x="472152" y="2880525"/>
            <a:ext cx="8020417" cy="6000420"/>
          </a:xfrm>
          <a:custGeom>
            <a:avLst/>
            <a:gdLst/>
            <a:ahLst/>
            <a:cxnLst/>
            <a:rect l="l" t="t" r="r" b="b"/>
            <a:pathLst>
              <a:path w="8020417" h="6000420">
                <a:moveTo>
                  <a:pt x="0" y="0"/>
                </a:moveTo>
                <a:lnTo>
                  <a:pt x="8020417" y="0"/>
                </a:lnTo>
                <a:lnTo>
                  <a:pt x="8020417" y="6000420"/>
                </a:lnTo>
                <a:lnTo>
                  <a:pt x="0" y="6000420"/>
                </a:lnTo>
                <a:lnTo>
                  <a:pt x="0" y="0"/>
                </a:lnTo>
                <a:close/>
              </a:path>
            </a:pathLst>
          </a:custGeom>
          <a:blipFill>
            <a:blip r:embed="rId3"/>
            <a:stretch>
              <a:fillRect l="-745" t="-1368" r="-548"/>
            </a:stretch>
          </a:blipFill>
        </p:spPr>
      </p:sp>
      <p:sp>
        <p:nvSpPr>
          <p:cNvPr id="5" name="TextBox 5"/>
          <p:cNvSpPr txBox="1"/>
          <p:nvPr/>
        </p:nvSpPr>
        <p:spPr>
          <a:xfrm>
            <a:off x="718667" y="8833320"/>
            <a:ext cx="7527386" cy="789305"/>
          </a:xfrm>
          <a:prstGeom prst="rect">
            <a:avLst/>
          </a:prstGeom>
        </p:spPr>
        <p:txBody>
          <a:bodyPr lIns="0" tIns="0" rIns="0" bIns="0" rtlCol="0" anchor="t">
            <a:spAutoFit/>
          </a:bodyPr>
          <a:lstStyle/>
          <a:p>
            <a:pPr algn="ctr">
              <a:lnSpc>
                <a:spcPts val="3220"/>
              </a:lnSpc>
            </a:pPr>
            <a:r>
              <a:rPr lang="en-US" sz="2300">
                <a:solidFill>
                  <a:srgbClr val="000000"/>
                </a:solidFill>
                <a:latin typeface="Arsenal Bold"/>
              </a:rPr>
              <a:t>Sơ đồ trình tự của quá trình diễn ra</a:t>
            </a:r>
          </a:p>
          <a:p>
            <a:pPr algn="ctr">
              <a:lnSpc>
                <a:spcPts val="3220"/>
              </a:lnSpc>
              <a:spcBef>
                <a:spcPct val="0"/>
              </a:spcBef>
            </a:pPr>
            <a:r>
              <a:rPr lang="en-US" sz="2300">
                <a:solidFill>
                  <a:srgbClr val="000000"/>
                </a:solidFill>
                <a:latin typeface="Arsenal Bold"/>
              </a:rPr>
              <a:t>sau khi nhấn nút GỬI ĐỒ</a:t>
            </a:r>
          </a:p>
        </p:txBody>
      </p:sp>
      <p:sp>
        <p:nvSpPr>
          <p:cNvPr id="6" name="TextBox 6"/>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7" name="TextBox 7"/>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8" name="TextBox 8"/>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9" name="TextBox 9"/>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20</a:t>
            </a:r>
          </a:p>
        </p:txBody>
      </p:sp>
      <p:sp>
        <p:nvSpPr>
          <p:cNvPr id="10" name="AutoShape 10"/>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1" name="TextBox 11"/>
          <p:cNvSpPr txBox="1"/>
          <p:nvPr/>
        </p:nvSpPr>
        <p:spPr>
          <a:xfrm>
            <a:off x="352684" y="1361174"/>
            <a:ext cx="5281141" cy="685800"/>
          </a:xfrm>
          <a:prstGeom prst="rect">
            <a:avLst/>
          </a:prstGeom>
        </p:spPr>
        <p:txBody>
          <a:bodyPr lIns="0" tIns="0" rIns="0" bIns="0" rtlCol="0" anchor="t">
            <a:spAutoFit/>
          </a:bodyPr>
          <a:lstStyle/>
          <a:p>
            <a:pPr marL="0" lvl="0" indent="0" algn="l">
              <a:lnSpc>
                <a:spcPts val="5400"/>
              </a:lnSpc>
              <a:spcBef>
                <a:spcPct val="0"/>
              </a:spcBef>
            </a:pPr>
            <a:r>
              <a:rPr lang="en-US" sz="4500" spc="-89">
                <a:solidFill>
                  <a:srgbClr val="4A7892"/>
                </a:solidFill>
                <a:latin typeface="Arsenal"/>
              </a:rPr>
              <a:t>Thực hiện phần mềm</a:t>
            </a:r>
          </a:p>
        </p:txBody>
      </p:sp>
      <p:sp>
        <p:nvSpPr>
          <p:cNvPr id="12" name="TextBox 12"/>
          <p:cNvSpPr txBox="1"/>
          <p:nvPr/>
        </p:nvSpPr>
        <p:spPr>
          <a:xfrm>
            <a:off x="352684" y="2193866"/>
            <a:ext cx="6849421" cy="481330"/>
          </a:xfrm>
          <a:prstGeom prst="rect">
            <a:avLst/>
          </a:prstGeom>
        </p:spPr>
        <p:txBody>
          <a:bodyPr lIns="0" tIns="0" rIns="0" bIns="0" rtlCol="0" anchor="t">
            <a:spAutoFit/>
          </a:bodyPr>
          <a:lstStyle/>
          <a:p>
            <a:pPr algn="l">
              <a:lnSpc>
                <a:spcPts val="3740"/>
              </a:lnSpc>
            </a:pPr>
            <a:r>
              <a:rPr lang="en-US" sz="3400">
                <a:solidFill>
                  <a:srgbClr val="FF3131"/>
                </a:solidFill>
                <a:latin typeface="Arsenal Bold"/>
              </a:rPr>
              <a:t>Sơ đồ tuần tự của hệ thống</a:t>
            </a:r>
          </a:p>
        </p:txBody>
      </p:sp>
      <p:sp>
        <p:nvSpPr>
          <p:cNvPr id="13" name="TextBox 13"/>
          <p:cNvSpPr txBox="1"/>
          <p:nvPr/>
        </p:nvSpPr>
        <p:spPr>
          <a:xfrm>
            <a:off x="352684" y="236670"/>
            <a:ext cx="4843918"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mềm</a:t>
            </a:r>
          </a:p>
        </p:txBody>
      </p:sp>
      <p:sp>
        <p:nvSpPr>
          <p:cNvPr id="14" name="AutoShape 14"/>
          <p:cNvSpPr/>
          <p:nvPr/>
        </p:nvSpPr>
        <p:spPr>
          <a:xfrm>
            <a:off x="352684" y="1384669"/>
            <a:ext cx="4623818" cy="0"/>
          </a:xfrm>
          <a:prstGeom prst="line">
            <a:avLst/>
          </a:prstGeom>
          <a:ln w="66675" cap="flat">
            <a:solidFill>
              <a:srgbClr val="345C72"/>
            </a:solidFill>
            <a:prstDash val="solid"/>
            <a:headEnd type="none" w="sm" len="sm"/>
            <a:tailEnd type="none" w="sm" len="sm"/>
          </a:ln>
        </p:spPr>
      </p:sp>
      <p:sp>
        <p:nvSpPr>
          <p:cNvPr id="15" name="Freeform 15"/>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4"/>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36670"/>
            <a:ext cx="4843918"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mềm</a:t>
            </a:r>
          </a:p>
        </p:txBody>
      </p:sp>
      <p:sp>
        <p:nvSpPr>
          <p:cNvPr id="3" name="AutoShape 3"/>
          <p:cNvSpPr/>
          <p:nvPr/>
        </p:nvSpPr>
        <p:spPr>
          <a:xfrm>
            <a:off x="352684" y="1384669"/>
            <a:ext cx="4623818" cy="0"/>
          </a:xfrm>
          <a:prstGeom prst="line">
            <a:avLst/>
          </a:prstGeom>
          <a:ln w="66675" cap="flat">
            <a:solidFill>
              <a:srgbClr val="345C72"/>
            </a:solidFill>
            <a:prstDash val="solid"/>
            <a:headEnd type="none" w="sm" len="sm"/>
            <a:tailEnd type="none" w="sm" len="sm"/>
          </a:ln>
        </p:spPr>
      </p:sp>
      <p:sp>
        <p:nvSpPr>
          <p:cNvPr id="4" name="Freeform 4"/>
          <p:cNvSpPr/>
          <p:nvPr/>
        </p:nvSpPr>
        <p:spPr>
          <a:xfrm>
            <a:off x="5801967" y="1601000"/>
            <a:ext cx="6615420" cy="7324826"/>
          </a:xfrm>
          <a:custGeom>
            <a:avLst/>
            <a:gdLst/>
            <a:ahLst/>
            <a:cxnLst/>
            <a:rect l="l" t="t" r="r" b="b"/>
            <a:pathLst>
              <a:path w="6615420" h="7324826">
                <a:moveTo>
                  <a:pt x="0" y="0"/>
                </a:moveTo>
                <a:lnTo>
                  <a:pt x="6615420" y="0"/>
                </a:lnTo>
                <a:lnTo>
                  <a:pt x="6615420" y="7324826"/>
                </a:lnTo>
                <a:lnTo>
                  <a:pt x="0" y="7324826"/>
                </a:lnTo>
                <a:lnTo>
                  <a:pt x="0" y="0"/>
                </a:lnTo>
                <a:close/>
              </a:path>
            </a:pathLst>
          </a:custGeom>
          <a:blipFill>
            <a:blip r:embed="rId2"/>
            <a:stretch>
              <a:fillRect/>
            </a:stretch>
          </a:blipFill>
        </p:spPr>
      </p:sp>
      <p:sp>
        <p:nvSpPr>
          <p:cNvPr id="5" name="Freeform 5"/>
          <p:cNvSpPr/>
          <p:nvPr/>
        </p:nvSpPr>
        <p:spPr>
          <a:xfrm>
            <a:off x="13172627" y="4421304"/>
            <a:ext cx="4863687" cy="4504522"/>
          </a:xfrm>
          <a:custGeom>
            <a:avLst/>
            <a:gdLst/>
            <a:ahLst/>
            <a:cxnLst/>
            <a:rect l="l" t="t" r="r" b="b"/>
            <a:pathLst>
              <a:path w="4863687" h="4504522">
                <a:moveTo>
                  <a:pt x="0" y="0"/>
                </a:moveTo>
                <a:lnTo>
                  <a:pt x="4863687" y="0"/>
                </a:lnTo>
                <a:lnTo>
                  <a:pt x="4863687" y="4504522"/>
                </a:lnTo>
                <a:lnTo>
                  <a:pt x="0" y="4504522"/>
                </a:lnTo>
                <a:lnTo>
                  <a:pt x="0" y="0"/>
                </a:lnTo>
                <a:close/>
              </a:path>
            </a:pathLst>
          </a:custGeom>
          <a:blipFill>
            <a:blip r:embed="rId3"/>
            <a:stretch>
              <a:fillRect/>
            </a:stretch>
          </a:blipFill>
        </p:spPr>
      </p:sp>
      <p:sp>
        <p:nvSpPr>
          <p:cNvPr id="6" name="TextBox 6"/>
          <p:cNvSpPr txBox="1"/>
          <p:nvPr/>
        </p:nvSpPr>
        <p:spPr>
          <a:xfrm>
            <a:off x="6474629" y="9064646"/>
            <a:ext cx="5270096" cy="410369"/>
          </a:xfrm>
          <a:prstGeom prst="rect">
            <a:avLst/>
          </a:prstGeom>
        </p:spPr>
        <p:txBody>
          <a:bodyPr wrap="square" lIns="0" tIns="0" rIns="0" bIns="0" rtlCol="0" anchor="t">
            <a:spAutoFit/>
          </a:bodyPr>
          <a:lstStyle/>
          <a:p>
            <a:pPr algn="ctr">
              <a:lnSpc>
                <a:spcPts val="3220"/>
              </a:lnSpc>
              <a:spcBef>
                <a:spcPct val="0"/>
              </a:spcBef>
            </a:pPr>
            <a:r>
              <a:rPr lang="en-US" sz="2300">
                <a:solidFill>
                  <a:srgbClr val="000000"/>
                </a:solidFill>
                <a:latin typeface="Arsenal Bold"/>
              </a:rPr>
              <a:t>Lưu đồ giải thuật của websocket handler</a:t>
            </a:r>
          </a:p>
        </p:txBody>
      </p:sp>
      <p:sp>
        <p:nvSpPr>
          <p:cNvPr id="7" name="TextBox 7"/>
          <p:cNvSpPr txBox="1"/>
          <p:nvPr/>
        </p:nvSpPr>
        <p:spPr>
          <a:xfrm>
            <a:off x="13000506" y="9064646"/>
            <a:ext cx="5207928" cy="410369"/>
          </a:xfrm>
          <a:prstGeom prst="rect">
            <a:avLst/>
          </a:prstGeom>
        </p:spPr>
        <p:txBody>
          <a:bodyPr wrap="square" lIns="0" tIns="0" rIns="0" bIns="0" rtlCol="0" anchor="t">
            <a:spAutoFit/>
          </a:bodyPr>
          <a:lstStyle/>
          <a:p>
            <a:pPr algn="ctr">
              <a:lnSpc>
                <a:spcPts val="3220"/>
              </a:lnSpc>
              <a:spcBef>
                <a:spcPct val="0"/>
              </a:spcBef>
            </a:pPr>
            <a:r>
              <a:rPr lang="en-US" sz="2300">
                <a:solidFill>
                  <a:srgbClr val="000000"/>
                </a:solidFill>
                <a:latin typeface="Arsenal Bold"/>
              </a:rPr>
              <a:t>Lưu đồ giải thuật của sự kiện data MQTT</a:t>
            </a:r>
          </a:p>
        </p:txBody>
      </p:sp>
      <p:sp>
        <p:nvSpPr>
          <p:cNvPr id="8" name="Freeform 8"/>
          <p:cNvSpPr/>
          <p:nvPr/>
        </p:nvSpPr>
        <p:spPr>
          <a:xfrm>
            <a:off x="947866" y="3312198"/>
            <a:ext cx="4140368" cy="5613628"/>
          </a:xfrm>
          <a:custGeom>
            <a:avLst/>
            <a:gdLst/>
            <a:ahLst/>
            <a:cxnLst/>
            <a:rect l="l" t="t" r="r" b="b"/>
            <a:pathLst>
              <a:path w="4140368" h="5613628">
                <a:moveTo>
                  <a:pt x="0" y="0"/>
                </a:moveTo>
                <a:lnTo>
                  <a:pt x="4140368" y="0"/>
                </a:lnTo>
                <a:lnTo>
                  <a:pt x="4140368" y="5613628"/>
                </a:lnTo>
                <a:lnTo>
                  <a:pt x="0" y="5613628"/>
                </a:lnTo>
                <a:lnTo>
                  <a:pt x="0" y="0"/>
                </a:lnTo>
                <a:close/>
              </a:path>
            </a:pathLst>
          </a:custGeom>
          <a:blipFill>
            <a:blip r:embed="rId4"/>
            <a:stretch>
              <a:fillRect/>
            </a:stretch>
          </a:blipFill>
        </p:spPr>
      </p:sp>
      <p:sp>
        <p:nvSpPr>
          <p:cNvPr id="9" name="TextBox 9"/>
          <p:cNvSpPr txBox="1"/>
          <p:nvPr/>
        </p:nvSpPr>
        <p:spPr>
          <a:xfrm>
            <a:off x="864266" y="9066193"/>
            <a:ext cx="4309653" cy="410369"/>
          </a:xfrm>
          <a:prstGeom prst="rect">
            <a:avLst/>
          </a:prstGeom>
        </p:spPr>
        <p:txBody>
          <a:bodyPr wrap="square" lIns="0" tIns="0" rIns="0" bIns="0" rtlCol="0" anchor="t">
            <a:spAutoFit/>
          </a:bodyPr>
          <a:lstStyle/>
          <a:p>
            <a:pPr algn="ctr">
              <a:lnSpc>
                <a:spcPts val="3220"/>
              </a:lnSpc>
              <a:spcBef>
                <a:spcPct val="0"/>
              </a:spcBef>
            </a:pPr>
            <a:r>
              <a:rPr lang="en-US" sz="2300">
                <a:solidFill>
                  <a:srgbClr val="000000"/>
                </a:solidFill>
                <a:latin typeface="Arsenal Bold"/>
              </a:rPr>
              <a:t>Lưu đồ tổng quát trên ESP32-CAM</a:t>
            </a:r>
          </a:p>
        </p:txBody>
      </p:sp>
      <p:sp>
        <p:nvSpPr>
          <p:cNvPr id="10" name="TextBox 10"/>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1" name="TextBox 11"/>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2" name="TextBox 12"/>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3" name="TextBox 13"/>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21</a:t>
            </a:r>
          </a:p>
        </p:txBody>
      </p:sp>
      <p:sp>
        <p:nvSpPr>
          <p:cNvPr id="14" name="TextBox 14"/>
          <p:cNvSpPr txBox="1"/>
          <p:nvPr/>
        </p:nvSpPr>
        <p:spPr>
          <a:xfrm>
            <a:off x="352684" y="1361174"/>
            <a:ext cx="5281141" cy="685800"/>
          </a:xfrm>
          <a:prstGeom prst="rect">
            <a:avLst/>
          </a:prstGeom>
        </p:spPr>
        <p:txBody>
          <a:bodyPr lIns="0" tIns="0" rIns="0" bIns="0" rtlCol="0" anchor="t">
            <a:spAutoFit/>
          </a:bodyPr>
          <a:lstStyle/>
          <a:p>
            <a:pPr marL="0" lvl="0" indent="0" algn="l">
              <a:lnSpc>
                <a:spcPts val="5400"/>
              </a:lnSpc>
              <a:spcBef>
                <a:spcPct val="0"/>
              </a:spcBef>
            </a:pPr>
            <a:r>
              <a:rPr lang="en-US" sz="4500" spc="-89">
                <a:solidFill>
                  <a:srgbClr val="4A7892"/>
                </a:solidFill>
                <a:latin typeface="Arsenal"/>
              </a:rPr>
              <a:t>Thực hiện phần mềm</a:t>
            </a:r>
          </a:p>
        </p:txBody>
      </p:sp>
      <p:sp>
        <p:nvSpPr>
          <p:cNvPr id="15" name="AutoShape 15"/>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6" name="TextBox 16"/>
          <p:cNvSpPr txBox="1"/>
          <p:nvPr/>
        </p:nvSpPr>
        <p:spPr>
          <a:xfrm>
            <a:off x="352684" y="2193866"/>
            <a:ext cx="4843918" cy="948055"/>
          </a:xfrm>
          <a:prstGeom prst="rect">
            <a:avLst/>
          </a:prstGeom>
        </p:spPr>
        <p:txBody>
          <a:bodyPr lIns="0" tIns="0" rIns="0" bIns="0" rtlCol="0" anchor="t">
            <a:spAutoFit/>
          </a:bodyPr>
          <a:lstStyle/>
          <a:p>
            <a:pPr algn="l">
              <a:lnSpc>
                <a:spcPts val="3740"/>
              </a:lnSpc>
            </a:pPr>
            <a:r>
              <a:rPr lang="en-US" sz="3400">
                <a:solidFill>
                  <a:srgbClr val="FF3131"/>
                </a:solidFill>
                <a:latin typeface="Arsenal Bold"/>
              </a:rPr>
              <a:t>Các lưu đồ giải thuật của</a:t>
            </a:r>
          </a:p>
          <a:p>
            <a:pPr algn="l">
              <a:lnSpc>
                <a:spcPts val="3740"/>
              </a:lnSpc>
            </a:pPr>
            <a:r>
              <a:rPr lang="en-US" sz="3400">
                <a:solidFill>
                  <a:srgbClr val="FF3131"/>
                </a:solidFill>
                <a:latin typeface="Arsenal Bold"/>
              </a:rPr>
              <a:t>firmware (ESP32-CAM)</a:t>
            </a:r>
          </a:p>
        </p:txBody>
      </p:sp>
      <p:sp>
        <p:nvSpPr>
          <p:cNvPr id="17" name="Freeform 17"/>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5"/>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36670"/>
            <a:ext cx="4843918"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mềm</a:t>
            </a:r>
          </a:p>
        </p:txBody>
      </p:sp>
      <p:sp>
        <p:nvSpPr>
          <p:cNvPr id="3" name="AutoShape 3"/>
          <p:cNvSpPr/>
          <p:nvPr/>
        </p:nvSpPr>
        <p:spPr>
          <a:xfrm>
            <a:off x="352684" y="1384669"/>
            <a:ext cx="4623818" cy="0"/>
          </a:xfrm>
          <a:prstGeom prst="line">
            <a:avLst/>
          </a:prstGeom>
          <a:ln w="66675" cap="flat">
            <a:solidFill>
              <a:srgbClr val="345C72"/>
            </a:solidFill>
            <a:prstDash val="solid"/>
            <a:headEnd type="none" w="sm" len="sm"/>
            <a:tailEnd type="none" w="sm" len="sm"/>
          </a:ln>
        </p:spPr>
      </p:sp>
      <p:sp>
        <p:nvSpPr>
          <p:cNvPr id="4" name="Freeform 4"/>
          <p:cNvSpPr/>
          <p:nvPr/>
        </p:nvSpPr>
        <p:spPr>
          <a:xfrm>
            <a:off x="350146" y="3378503"/>
            <a:ext cx="5465778" cy="5165093"/>
          </a:xfrm>
          <a:custGeom>
            <a:avLst/>
            <a:gdLst/>
            <a:ahLst/>
            <a:cxnLst/>
            <a:rect l="l" t="t" r="r" b="b"/>
            <a:pathLst>
              <a:path w="5465778" h="5165093">
                <a:moveTo>
                  <a:pt x="0" y="0"/>
                </a:moveTo>
                <a:lnTo>
                  <a:pt x="5465778" y="0"/>
                </a:lnTo>
                <a:lnTo>
                  <a:pt x="5465778" y="5165094"/>
                </a:lnTo>
                <a:lnTo>
                  <a:pt x="0" y="5165094"/>
                </a:lnTo>
                <a:lnTo>
                  <a:pt x="0" y="0"/>
                </a:lnTo>
                <a:close/>
              </a:path>
            </a:pathLst>
          </a:custGeom>
          <a:blipFill>
            <a:blip r:embed="rId2"/>
            <a:stretch>
              <a:fillRect/>
            </a:stretch>
          </a:blipFill>
        </p:spPr>
      </p:sp>
      <p:sp>
        <p:nvSpPr>
          <p:cNvPr id="5" name="TextBox 5"/>
          <p:cNvSpPr txBox="1"/>
          <p:nvPr/>
        </p:nvSpPr>
        <p:spPr>
          <a:xfrm>
            <a:off x="530843" y="8720641"/>
            <a:ext cx="4924821" cy="410369"/>
          </a:xfrm>
          <a:prstGeom prst="rect">
            <a:avLst/>
          </a:prstGeom>
        </p:spPr>
        <p:txBody>
          <a:bodyPr wrap="square" lIns="0" tIns="0" rIns="0" bIns="0" rtlCol="0" anchor="t">
            <a:spAutoFit/>
          </a:bodyPr>
          <a:lstStyle/>
          <a:p>
            <a:pPr algn="ctr">
              <a:lnSpc>
                <a:spcPts val="3220"/>
              </a:lnSpc>
              <a:spcBef>
                <a:spcPct val="0"/>
              </a:spcBef>
            </a:pPr>
            <a:r>
              <a:rPr lang="en-US" sz="2300">
                <a:solidFill>
                  <a:srgbClr val="000000"/>
                </a:solidFill>
                <a:latin typeface="Arsenal Bold"/>
              </a:rPr>
              <a:t>Lưu đồ giải thuật tổng quát trên ESP32</a:t>
            </a:r>
          </a:p>
        </p:txBody>
      </p:sp>
      <p:sp>
        <p:nvSpPr>
          <p:cNvPr id="6" name="Freeform 6"/>
          <p:cNvSpPr/>
          <p:nvPr/>
        </p:nvSpPr>
        <p:spPr>
          <a:xfrm>
            <a:off x="6057031" y="3397553"/>
            <a:ext cx="5980926" cy="5146043"/>
          </a:xfrm>
          <a:custGeom>
            <a:avLst/>
            <a:gdLst/>
            <a:ahLst/>
            <a:cxnLst/>
            <a:rect l="l" t="t" r="r" b="b"/>
            <a:pathLst>
              <a:path w="5980926" h="5146043">
                <a:moveTo>
                  <a:pt x="0" y="0"/>
                </a:moveTo>
                <a:lnTo>
                  <a:pt x="5980926" y="0"/>
                </a:lnTo>
                <a:lnTo>
                  <a:pt x="5980926" y="5146044"/>
                </a:lnTo>
                <a:lnTo>
                  <a:pt x="0" y="5146044"/>
                </a:lnTo>
                <a:lnTo>
                  <a:pt x="0" y="0"/>
                </a:lnTo>
                <a:close/>
              </a:path>
            </a:pathLst>
          </a:custGeom>
          <a:blipFill>
            <a:blip r:embed="rId3"/>
            <a:stretch>
              <a:fillRect/>
            </a:stretch>
          </a:blipFill>
        </p:spPr>
      </p:sp>
      <p:sp>
        <p:nvSpPr>
          <p:cNvPr id="7" name="TextBox 7"/>
          <p:cNvSpPr txBox="1"/>
          <p:nvPr/>
        </p:nvSpPr>
        <p:spPr>
          <a:xfrm>
            <a:off x="6178575" y="8720641"/>
            <a:ext cx="5745281" cy="820738"/>
          </a:xfrm>
          <a:prstGeom prst="rect">
            <a:avLst/>
          </a:prstGeom>
        </p:spPr>
        <p:txBody>
          <a:bodyPr wrap="square" lIns="0" tIns="0" rIns="0" bIns="0" rtlCol="0" anchor="t">
            <a:spAutoFit/>
          </a:bodyPr>
          <a:lstStyle/>
          <a:p>
            <a:pPr algn="ctr">
              <a:lnSpc>
                <a:spcPts val="3220"/>
              </a:lnSpc>
            </a:pPr>
            <a:r>
              <a:rPr lang="en-US" sz="2300">
                <a:solidFill>
                  <a:srgbClr val="000000"/>
                </a:solidFill>
                <a:latin typeface="Arsenal Bold"/>
              </a:rPr>
              <a:t>Lưu đồ giải thuật của quá trình lưu trữ vân tay</a:t>
            </a:r>
          </a:p>
          <a:p>
            <a:pPr algn="ctr">
              <a:lnSpc>
                <a:spcPts val="3220"/>
              </a:lnSpc>
              <a:spcBef>
                <a:spcPct val="0"/>
              </a:spcBef>
            </a:pPr>
            <a:r>
              <a:rPr lang="en-US" sz="2300">
                <a:solidFill>
                  <a:srgbClr val="000000"/>
                </a:solidFill>
                <a:latin typeface="Arsenal Bold"/>
              </a:rPr>
              <a:t>(hàm store_fingerprint())</a:t>
            </a:r>
          </a:p>
        </p:txBody>
      </p:sp>
      <p:sp>
        <p:nvSpPr>
          <p:cNvPr id="8" name="Freeform 8"/>
          <p:cNvSpPr/>
          <p:nvPr/>
        </p:nvSpPr>
        <p:spPr>
          <a:xfrm>
            <a:off x="12298114" y="1535335"/>
            <a:ext cx="5618160" cy="6989212"/>
          </a:xfrm>
          <a:custGeom>
            <a:avLst/>
            <a:gdLst/>
            <a:ahLst/>
            <a:cxnLst/>
            <a:rect l="l" t="t" r="r" b="b"/>
            <a:pathLst>
              <a:path w="5618160" h="6989212">
                <a:moveTo>
                  <a:pt x="0" y="0"/>
                </a:moveTo>
                <a:lnTo>
                  <a:pt x="5618161" y="0"/>
                </a:lnTo>
                <a:lnTo>
                  <a:pt x="5618161" y="6989212"/>
                </a:lnTo>
                <a:lnTo>
                  <a:pt x="0" y="6989212"/>
                </a:lnTo>
                <a:lnTo>
                  <a:pt x="0" y="0"/>
                </a:lnTo>
                <a:close/>
              </a:path>
            </a:pathLst>
          </a:custGeom>
          <a:blipFill>
            <a:blip r:embed="rId4"/>
            <a:stretch>
              <a:fillRect/>
            </a:stretch>
          </a:blipFill>
        </p:spPr>
      </p:sp>
      <p:sp>
        <p:nvSpPr>
          <p:cNvPr id="9" name="TextBox 9"/>
          <p:cNvSpPr txBox="1"/>
          <p:nvPr/>
        </p:nvSpPr>
        <p:spPr>
          <a:xfrm>
            <a:off x="12551999" y="8698256"/>
            <a:ext cx="5110389" cy="820738"/>
          </a:xfrm>
          <a:prstGeom prst="rect">
            <a:avLst/>
          </a:prstGeom>
        </p:spPr>
        <p:txBody>
          <a:bodyPr wrap="square" lIns="0" tIns="0" rIns="0" bIns="0" rtlCol="0" anchor="t">
            <a:spAutoFit/>
          </a:bodyPr>
          <a:lstStyle/>
          <a:p>
            <a:pPr algn="ctr">
              <a:lnSpc>
                <a:spcPts val="3220"/>
              </a:lnSpc>
            </a:pPr>
            <a:r>
              <a:rPr lang="en-US" sz="2300">
                <a:solidFill>
                  <a:srgbClr val="000000"/>
                </a:solidFill>
                <a:latin typeface="Arsenal Bold"/>
              </a:rPr>
              <a:t>Lưu đồ của quá trình nhận dạng vân tay</a:t>
            </a:r>
          </a:p>
          <a:p>
            <a:pPr algn="ctr">
              <a:lnSpc>
                <a:spcPts val="3220"/>
              </a:lnSpc>
              <a:spcBef>
                <a:spcPct val="0"/>
              </a:spcBef>
            </a:pPr>
            <a:r>
              <a:rPr lang="en-US" sz="2300">
                <a:solidFill>
                  <a:srgbClr val="000000"/>
                </a:solidFill>
                <a:latin typeface="Arsenal Bold"/>
              </a:rPr>
              <a:t>(hàm compare_fingerprint())</a:t>
            </a:r>
          </a:p>
        </p:txBody>
      </p:sp>
      <p:sp>
        <p:nvSpPr>
          <p:cNvPr id="10" name="TextBox 10"/>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1" name="TextBox 11"/>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2" name="TextBox 12"/>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3" name="TextBox 13"/>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22</a:t>
            </a:r>
          </a:p>
        </p:txBody>
      </p:sp>
      <p:sp>
        <p:nvSpPr>
          <p:cNvPr id="14" name="TextBox 14"/>
          <p:cNvSpPr txBox="1"/>
          <p:nvPr/>
        </p:nvSpPr>
        <p:spPr>
          <a:xfrm>
            <a:off x="352684" y="1361174"/>
            <a:ext cx="5281141" cy="685800"/>
          </a:xfrm>
          <a:prstGeom prst="rect">
            <a:avLst/>
          </a:prstGeom>
        </p:spPr>
        <p:txBody>
          <a:bodyPr lIns="0" tIns="0" rIns="0" bIns="0" rtlCol="0" anchor="t">
            <a:spAutoFit/>
          </a:bodyPr>
          <a:lstStyle/>
          <a:p>
            <a:pPr marL="0" lvl="0" indent="0" algn="l">
              <a:lnSpc>
                <a:spcPts val="5400"/>
              </a:lnSpc>
              <a:spcBef>
                <a:spcPct val="0"/>
              </a:spcBef>
            </a:pPr>
            <a:r>
              <a:rPr lang="en-US" sz="4500" spc="-89">
                <a:solidFill>
                  <a:srgbClr val="4A7892"/>
                </a:solidFill>
                <a:latin typeface="Arsenal"/>
              </a:rPr>
              <a:t>Thực hiện phần mềm</a:t>
            </a:r>
          </a:p>
        </p:txBody>
      </p:sp>
      <p:sp>
        <p:nvSpPr>
          <p:cNvPr id="15" name="AutoShape 15"/>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6" name="TextBox 16"/>
          <p:cNvSpPr txBox="1"/>
          <p:nvPr/>
        </p:nvSpPr>
        <p:spPr>
          <a:xfrm>
            <a:off x="352684" y="2193866"/>
            <a:ext cx="8370442" cy="481330"/>
          </a:xfrm>
          <a:prstGeom prst="rect">
            <a:avLst/>
          </a:prstGeom>
        </p:spPr>
        <p:txBody>
          <a:bodyPr lIns="0" tIns="0" rIns="0" bIns="0" rtlCol="0" anchor="t">
            <a:spAutoFit/>
          </a:bodyPr>
          <a:lstStyle/>
          <a:p>
            <a:pPr algn="l">
              <a:lnSpc>
                <a:spcPts val="3740"/>
              </a:lnSpc>
            </a:pPr>
            <a:r>
              <a:rPr lang="en-US" sz="3400">
                <a:solidFill>
                  <a:srgbClr val="FF3131"/>
                </a:solidFill>
                <a:latin typeface="Arsenal Bold"/>
              </a:rPr>
              <a:t>Các lưu đồ giải thuật của firmware (ESP32)</a:t>
            </a:r>
          </a:p>
        </p:txBody>
      </p:sp>
      <p:sp>
        <p:nvSpPr>
          <p:cNvPr id="17" name="Freeform 17"/>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5"/>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36670"/>
            <a:ext cx="4843918"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mềm</a:t>
            </a:r>
          </a:p>
        </p:txBody>
      </p:sp>
      <p:sp>
        <p:nvSpPr>
          <p:cNvPr id="3" name="AutoShape 3"/>
          <p:cNvSpPr/>
          <p:nvPr/>
        </p:nvSpPr>
        <p:spPr>
          <a:xfrm>
            <a:off x="352684" y="1384669"/>
            <a:ext cx="4623818" cy="0"/>
          </a:xfrm>
          <a:prstGeom prst="line">
            <a:avLst/>
          </a:prstGeom>
          <a:ln w="66675" cap="flat">
            <a:solidFill>
              <a:srgbClr val="345C72"/>
            </a:solidFill>
            <a:prstDash val="solid"/>
            <a:headEnd type="none" w="sm" len="sm"/>
            <a:tailEnd type="none" w="sm" len="sm"/>
          </a:ln>
        </p:spPr>
      </p:sp>
      <p:sp>
        <p:nvSpPr>
          <p:cNvPr id="4" name="Freeform 4"/>
          <p:cNvSpPr/>
          <p:nvPr/>
        </p:nvSpPr>
        <p:spPr>
          <a:xfrm>
            <a:off x="8405909" y="2436408"/>
            <a:ext cx="8853391" cy="6175780"/>
          </a:xfrm>
          <a:custGeom>
            <a:avLst/>
            <a:gdLst/>
            <a:ahLst/>
            <a:cxnLst/>
            <a:rect l="l" t="t" r="r" b="b"/>
            <a:pathLst>
              <a:path w="8853391" h="6175780">
                <a:moveTo>
                  <a:pt x="0" y="0"/>
                </a:moveTo>
                <a:lnTo>
                  <a:pt x="8853391" y="0"/>
                </a:lnTo>
                <a:lnTo>
                  <a:pt x="8853391" y="6175780"/>
                </a:lnTo>
                <a:lnTo>
                  <a:pt x="0" y="6175780"/>
                </a:lnTo>
                <a:lnTo>
                  <a:pt x="0" y="0"/>
                </a:lnTo>
                <a:close/>
              </a:path>
            </a:pathLst>
          </a:custGeom>
          <a:blipFill>
            <a:blip r:embed="rId2"/>
            <a:stretch>
              <a:fillRect/>
            </a:stretch>
          </a:blipFill>
        </p:spPr>
      </p:sp>
      <p:sp>
        <p:nvSpPr>
          <p:cNvPr id="5" name="TextBox 5"/>
          <p:cNvSpPr txBox="1"/>
          <p:nvPr/>
        </p:nvSpPr>
        <p:spPr>
          <a:xfrm>
            <a:off x="10579891" y="8854730"/>
            <a:ext cx="4505425" cy="410369"/>
          </a:xfrm>
          <a:prstGeom prst="rect">
            <a:avLst/>
          </a:prstGeom>
        </p:spPr>
        <p:txBody>
          <a:bodyPr wrap="square" lIns="0" tIns="0" rIns="0" bIns="0" rtlCol="0" anchor="t">
            <a:spAutoFit/>
          </a:bodyPr>
          <a:lstStyle/>
          <a:p>
            <a:pPr algn="ctr">
              <a:lnSpc>
                <a:spcPts val="3220"/>
              </a:lnSpc>
              <a:spcBef>
                <a:spcPct val="0"/>
              </a:spcBef>
            </a:pPr>
            <a:r>
              <a:rPr lang="en-US" sz="2300">
                <a:solidFill>
                  <a:srgbClr val="000000"/>
                </a:solidFill>
                <a:latin typeface="Arsenal Bold"/>
              </a:rPr>
              <a:t>Trang chủ của giao diện người dùng</a:t>
            </a:r>
          </a:p>
        </p:txBody>
      </p:sp>
      <p:sp>
        <p:nvSpPr>
          <p:cNvPr id="6" name="TextBox 6"/>
          <p:cNvSpPr txBox="1"/>
          <p:nvPr/>
        </p:nvSpPr>
        <p:spPr>
          <a:xfrm>
            <a:off x="352684" y="3091932"/>
            <a:ext cx="7216021" cy="4389755"/>
          </a:xfrm>
          <a:prstGeom prst="rect">
            <a:avLst/>
          </a:prstGeom>
        </p:spPr>
        <p:txBody>
          <a:bodyPr lIns="0" tIns="0" rIns="0" bIns="0" rtlCol="0" anchor="t">
            <a:spAutoFit/>
          </a:bodyPr>
          <a:lstStyle/>
          <a:p>
            <a:pPr algn="l">
              <a:lnSpc>
                <a:spcPts val="3220"/>
              </a:lnSpc>
              <a:spcBef>
                <a:spcPct val="0"/>
              </a:spcBef>
            </a:pPr>
            <a:r>
              <a:rPr lang="en-US" sz="2300">
                <a:solidFill>
                  <a:srgbClr val="000000"/>
                </a:solidFill>
                <a:latin typeface="Arsenal Bold"/>
              </a:rPr>
              <a:t>Trang này bao gồm các thông tin:</a:t>
            </a:r>
          </a:p>
          <a:p>
            <a:pPr algn="l">
              <a:lnSpc>
                <a:spcPts val="3220"/>
              </a:lnSpc>
              <a:spcBef>
                <a:spcPct val="0"/>
              </a:spcBef>
            </a:pPr>
            <a:endParaRPr lang="en-US" sz="2300">
              <a:solidFill>
                <a:srgbClr val="000000"/>
              </a:solidFill>
              <a:latin typeface="Arsenal Bold"/>
            </a:endParaRPr>
          </a:p>
          <a:p>
            <a:pPr marL="496571" lvl="1" indent="-248285" algn="l">
              <a:lnSpc>
                <a:spcPts val="3220"/>
              </a:lnSpc>
              <a:buFont typeface="Arial"/>
              <a:buChar char="•"/>
            </a:pPr>
            <a:r>
              <a:rPr lang="en-US" sz="2300">
                <a:solidFill>
                  <a:srgbClr val="000000"/>
                </a:solidFill>
                <a:latin typeface="Arsenal"/>
              </a:rPr>
              <a:t>Tổng số ô tủ của hệ thống </a:t>
            </a:r>
            <a:r>
              <a:rPr lang="en-US" sz="2300">
                <a:solidFill>
                  <a:srgbClr val="000000"/>
                </a:solidFill>
                <a:latin typeface="Arsenal Bold"/>
              </a:rPr>
              <a:t>(Số ô tủ: x)</a:t>
            </a:r>
          </a:p>
          <a:p>
            <a:pPr algn="l">
              <a:lnSpc>
                <a:spcPts val="3220"/>
              </a:lnSpc>
            </a:pPr>
            <a:endParaRPr lang="en-US" sz="2300">
              <a:solidFill>
                <a:srgbClr val="000000"/>
              </a:solidFill>
              <a:latin typeface="Arsenal Bold"/>
            </a:endParaRPr>
          </a:p>
          <a:p>
            <a:pPr marL="496571" lvl="1" indent="-248285" algn="l">
              <a:lnSpc>
                <a:spcPts val="3220"/>
              </a:lnSpc>
              <a:spcBef>
                <a:spcPct val="0"/>
              </a:spcBef>
              <a:buFont typeface="Arial"/>
              <a:buChar char="•"/>
            </a:pPr>
            <a:r>
              <a:rPr lang="en-US" sz="2300">
                <a:solidFill>
                  <a:srgbClr val="000000"/>
                </a:solidFill>
                <a:latin typeface="Arsenal"/>
              </a:rPr>
              <a:t>Số ô tủ còn trống </a:t>
            </a:r>
            <a:r>
              <a:rPr lang="en-US" sz="2300">
                <a:solidFill>
                  <a:srgbClr val="000000"/>
                </a:solidFill>
                <a:latin typeface="Arsenal Bold"/>
              </a:rPr>
              <a:t>(Số ô tủ trống: x)</a:t>
            </a:r>
          </a:p>
          <a:p>
            <a:pPr algn="l">
              <a:lnSpc>
                <a:spcPts val="3220"/>
              </a:lnSpc>
              <a:spcBef>
                <a:spcPct val="0"/>
              </a:spcBef>
            </a:pPr>
            <a:endParaRPr lang="en-US" sz="2300">
              <a:solidFill>
                <a:srgbClr val="000000"/>
              </a:solidFill>
              <a:latin typeface="Arsenal Bold"/>
            </a:endParaRPr>
          </a:p>
          <a:p>
            <a:pPr marL="496571" lvl="1" indent="-248285" algn="l">
              <a:lnSpc>
                <a:spcPts val="3220"/>
              </a:lnSpc>
              <a:spcBef>
                <a:spcPct val="0"/>
              </a:spcBef>
              <a:buFont typeface="Arial"/>
              <a:buChar char="•"/>
            </a:pPr>
            <a:r>
              <a:rPr lang="en-US" sz="2300">
                <a:solidFill>
                  <a:srgbClr val="000000"/>
                </a:solidFill>
                <a:latin typeface="Arsenal"/>
              </a:rPr>
              <a:t>Hiển thị 2 nút nhấn để lựa chọn: </a:t>
            </a:r>
            <a:r>
              <a:rPr lang="en-US" sz="2300">
                <a:solidFill>
                  <a:srgbClr val="000000"/>
                </a:solidFill>
                <a:latin typeface="Arsenal Bold"/>
              </a:rPr>
              <a:t>GỬI ĐỒ, LẤY ĐỒ.</a:t>
            </a:r>
          </a:p>
          <a:p>
            <a:pPr algn="l">
              <a:lnSpc>
                <a:spcPts val="3220"/>
              </a:lnSpc>
              <a:spcBef>
                <a:spcPct val="0"/>
              </a:spcBef>
            </a:pPr>
            <a:endParaRPr lang="en-US" sz="2300">
              <a:solidFill>
                <a:srgbClr val="000000"/>
              </a:solidFill>
              <a:latin typeface="Arsenal Bold"/>
            </a:endParaRPr>
          </a:p>
          <a:p>
            <a:pPr marL="496571" lvl="1" indent="-248285" algn="l">
              <a:lnSpc>
                <a:spcPts val="3220"/>
              </a:lnSpc>
              <a:spcBef>
                <a:spcPct val="0"/>
              </a:spcBef>
              <a:buFont typeface="Arial"/>
              <a:buChar char="•"/>
            </a:pPr>
            <a:r>
              <a:rPr lang="en-US" sz="2300">
                <a:solidFill>
                  <a:srgbClr val="000000"/>
                </a:solidFill>
                <a:latin typeface="Arsenal"/>
              </a:rPr>
              <a:t>Ngoài ra còn có lựa chọn </a:t>
            </a:r>
            <a:r>
              <a:rPr lang="en-US" sz="2300">
                <a:solidFill>
                  <a:srgbClr val="000000"/>
                </a:solidFill>
                <a:latin typeface="Arsenal Bold"/>
              </a:rPr>
              <a:t>hỗ trợ</a:t>
            </a:r>
            <a:r>
              <a:rPr lang="en-US" sz="2300">
                <a:solidFill>
                  <a:srgbClr val="000000"/>
                </a:solidFill>
                <a:latin typeface="Arsenal"/>
              </a:rPr>
              <a:t> và chuyển đổi </a:t>
            </a:r>
            <a:r>
              <a:rPr lang="en-US" sz="2300">
                <a:solidFill>
                  <a:srgbClr val="000000"/>
                </a:solidFill>
                <a:latin typeface="Arsenal Bold"/>
              </a:rPr>
              <a:t>ngôn ngữ</a:t>
            </a:r>
            <a:r>
              <a:rPr lang="en-US" sz="2300">
                <a:solidFill>
                  <a:srgbClr val="000000"/>
                </a:solidFill>
                <a:latin typeface="Arsenal"/>
              </a:rPr>
              <a:t> (chỉ thêm vào để đầy đủ cho một giao diện hoàn chỉnh, chưa hỗ trợ phần này).</a:t>
            </a:r>
          </a:p>
        </p:txBody>
      </p:sp>
      <p:sp>
        <p:nvSpPr>
          <p:cNvPr id="7" name="TextBox 7"/>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8" name="TextBox 8"/>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9" name="TextBox 9"/>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0" name="TextBox 10"/>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23</a:t>
            </a:r>
          </a:p>
        </p:txBody>
      </p:sp>
      <p:sp>
        <p:nvSpPr>
          <p:cNvPr id="11" name="TextBox 11"/>
          <p:cNvSpPr txBox="1"/>
          <p:nvPr/>
        </p:nvSpPr>
        <p:spPr>
          <a:xfrm>
            <a:off x="352684" y="1361174"/>
            <a:ext cx="5281141" cy="685800"/>
          </a:xfrm>
          <a:prstGeom prst="rect">
            <a:avLst/>
          </a:prstGeom>
        </p:spPr>
        <p:txBody>
          <a:bodyPr lIns="0" tIns="0" rIns="0" bIns="0" rtlCol="0" anchor="t">
            <a:spAutoFit/>
          </a:bodyPr>
          <a:lstStyle/>
          <a:p>
            <a:pPr marL="0" lvl="0" indent="0" algn="l">
              <a:lnSpc>
                <a:spcPts val="5400"/>
              </a:lnSpc>
              <a:spcBef>
                <a:spcPct val="0"/>
              </a:spcBef>
            </a:pPr>
            <a:r>
              <a:rPr lang="en-US" sz="4500" spc="-89">
                <a:solidFill>
                  <a:srgbClr val="4A7892"/>
                </a:solidFill>
                <a:latin typeface="Arsenal"/>
              </a:rPr>
              <a:t>Thực hiện phần mềm</a:t>
            </a:r>
          </a:p>
        </p:txBody>
      </p:sp>
      <p:sp>
        <p:nvSpPr>
          <p:cNvPr id="12" name="AutoShape 12"/>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3" name="TextBox 13"/>
          <p:cNvSpPr txBox="1"/>
          <p:nvPr/>
        </p:nvSpPr>
        <p:spPr>
          <a:xfrm>
            <a:off x="352684" y="2193866"/>
            <a:ext cx="8370442" cy="481330"/>
          </a:xfrm>
          <a:prstGeom prst="rect">
            <a:avLst/>
          </a:prstGeom>
        </p:spPr>
        <p:txBody>
          <a:bodyPr lIns="0" tIns="0" rIns="0" bIns="0" rtlCol="0" anchor="t">
            <a:spAutoFit/>
          </a:bodyPr>
          <a:lstStyle/>
          <a:p>
            <a:pPr algn="l">
              <a:lnSpc>
                <a:spcPts val="3740"/>
              </a:lnSpc>
            </a:pPr>
            <a:r>
              <a:rPr lang="en-US" sz="3400">
                <a:solidFill>
                  <a:srgbClr val="FF3131"/>
                </a:solidFill>
                <a:latin typeface="Arsenal Bold"/>
              </a:rPr>
              <a:t>Software - Giao diện người dùng</a:t>
            </a:r>
          </a:p>
        </p:txBody>
      </p:sp>
      <p:sp>
        <p:nvSpPr>
          <p:cNvPr id="14" name="Freeform 14"/>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1000"/>
                                        <p:tgtEl>
                                          <p:spTgt spid="6">
                                            <p:txEl>
                                              <p:pRg st="0" end="0"/>
                                            </p:txEl>
                                          </p:spTgt>
                                        </p:tgtEl>
                                      </p:cBhvr>
                                    </p:animEffect>
                                    <p:anim calcmode="lin" valueType="num">
                                      <p:cBhvr>
                                        <p:cTn id="20"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1000"/>
                                        <p:tgtEl>
                                          <p:spTgt spid="6">
                                            <p:txEl>
                                              <p:pRg st="2" end="2"/>
                                            </p:txEl>
                                          </p:spTgt>
                                        </p:tgtEl>
                                      </p:cBhvr>
                                    </p:animEffect>
                                    <p:anim calcmode="lin" valueType="num">
                                      <p:cBhvr>
                                        <p:cTn id="2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fade">
                                      <p:cBhvr>
                                        <p:cTn id="29" dur="1000"/>
                                        <p:tgtEl>
                                          <p:spTgt spid="6">
                                            <p:txEl>
                                              <p:pRg st="4" end="4"/>
                                            </p:txEl>
                                          </p:spTgt>
                                        </p:tgtEl>
                                      </p:cBhvr>
                                    </p:animEffect>
                                    <p:anim calcmode="lin" valueType="num">
                                      <p:cBhvr>
                                        <p:cTn id="3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1000"/>
                                        <p:tgtEl>
                                          <p:spTgt spid="6">
                                            <p:txEl>
                                              <p:pRg st="6" end="6"/>
                                            </p:txEl>
                                          </p:spTgt>
                                        </p:tgtEl>
                                      </p:cBhvr>
                                    </p:animEffect>
                                    <p:anim calcmode="lin" valueType="num">
                                      <p:cBhvr>
                                        <p:cTn id="35"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1000"/>
                                        <p:tgtEl>
                                          <p:spTgt spid="6">
                                            <p:txEl>
                                              <p:pRg st="8" end="8"/>
                                            </p:txEl>
                                          </p:spTgt>
                                        </p:tgtEl>
                                      </p:cBhvr>
                                    </p:animEffect>
                                    <p:anim calcmode="lin" valueType="num">
                                      <p:cBhvr>
                                        <p:cTn id="40"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1"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36670"/>
            <a:ext cx="4843918"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mềm</a:t>
            </a:r>
          </a:p>
        </p:txBody>
      </p:sp>
      <p:sp>
        <p:nvSpPr>
          <p:cNvPr id="3" name="AutoShape 3"/>
          <p:cNvSpPr/>
          <p:nvPr/>
        </p:nvSpPr>
        <p:spPr>
          <a:xfrm>
            <a:off x="352684" y="1384669"/>
            <a:ext cx="4623818" cy="0"/>
          </a:xfrm>
          <a:prstGeom prst="line">
            <a:avLst/>
          </a:prstGeom>
          <a:ln w="66675" cap="flat">
            <a:solidFill>
              <a:srgbClr val="345C72"/>
            </a:solidFill>
            <a:prstDash val="solid"/>
            <a:headEnd type="none" w="sm" len="sm"/>
            <a:tailEnd type="none" w="sm" len="sm"/>
          </a:ln>
        </p:spPr>
      </p:sp>
      <p:sp>
        <p:nvSpPr>
          <p:cNvPr id="4" name="Freeform 4"/>
          <p:cNvSpPr/>
          <p:nvPr/>
        </p:nvSpPr>
        <p:spPr>
          <a:xfrm>
            <a:off x="1420436" y="3050622"/>
            <a:ext cx="6234939" cy="5862703"/>
          </a:xfrm>
          <a:custGeom>
            <a:avLst/>
            <a:gdLst/>
            <a:ahLst/>
            <a:cxnLst/>
            <a:rect l="l" t="t" r="r" b="b"/>
            <a:pathLst>
              <a:path w="6234939" h="5862703">
                <a:moveTo>
                  <a:pt x="0" y="0"/>
                </a:moveTo>
                <a:lnTo>
                  <a:pt x="6234938" y="0"/>
                </a:lnTo>
                <a:lnTo>
                  <a:pt x="6234938" y="5862703"/>
                </a:lnTo>
                <a:lnTo>
                  <a:pt x="0" y="5862703"/>
                </a:lnTo>
                <a:lnTo>
                  <a:pt x="0" y="0"/>
                </a:lnTo>
                <a:close/>
              </a:path>
            </a:pathLst>
          </a:custGeom>
          <a:blipFill>
            <a:blip r:embed="rId2"/>
            <a:stretch>
              <a:fillRect/>
            </a:stretch>
          </a:blipFill>
        </p:spPr>
      </p:sp>
      <p:sp>
        <p:nvSpPr>
          <p:cNvPr id="5" name="TextBox 5"/>
          <p:cNvSpPr txBox="1"/>
          <p:nvPr/>
        </p:nvSpPr>
        <p:spPr>
          <a:xfrm>
            <a:off x="2545983" y="8998564"/>
            <a:ext cx="3983844" cy="789305"/>
          </a:xfrm>
          <a:prstGeom prst="rect">
            <a:avLst/>
          </a:prstGeom>
        </p:spPr>
        <p:txBody>
          <a:bodyPr lIns="0" tIns="0" rIns="0" bIns="0" rtlCol="0" anchor="t">
            <a:spAutoFit/>
          </a:bodyPr>
          <a:lstStyle/>
          <a:p>
            <a:pPr algn="ctr">
              <a:lnSpc>
                <a:spcPts val="3220"/>
              </a:lnSpc>
            </a:pPr>
            <a:r>
              <a:rPr lang="en-US" sz="2300">
                <a:solidFill>
                  <a:srgbClr val="000000"/>
                </a:solidFill>
                <a:latin typeface="Arsenal Bold"/>
              </a:rPr>
              <a:t>Lưu đồ giải thuật của hàm xử lý</a:t>
            </a:r>
          </a:p>
          <a:p>
            <a:pPr algn="ctr">
              <a:lnSpc>
                <a:spcPts val="3220"/>
              </a:lnSpc>
              <a:spcBef>
                <a:spcPct val="0"/>
              </a:spcBef>
            </a:pPr>
            <a:r>
              <a:rPr lang="en-US" sz="2300">
                <a:solidFill>
                  <a:srgbClr val="000000"/>
                </a:solidFill>
                <a:latin typeface="Arsenal Bold"/>
              </a:rPr>
              <a:t>data nhận từ websocket server </a:t>
            </a:r>
          </a:p>
        </p:txBody>
      </p:sp>
      <p:sp>
        <p:nvSpPr>
          <p:cNvPr id="6" name="Freeform 6"/>
          <p:cNvSpPr/>
          <p:nvPr/>
        </p:nvSpPr>
        <p:spPr>
          <a:xfrm>
            <a:off x="10001429" y="1449520"/>
            <a:ext cx="6391768" cy="7463805"/>
          </a:xfrm>
          <a:custGeom>
            <a:avLst/>
            <a:gdLst/>
            <a:ahLst/>
            <a:cxnLst/>
            <a:rect l="l" t="t" r="r" b="b"/>
            <a:pathLst>
              <a:path w="6391768" h="7463805">
                <a:moveTo>
                  <a:pt x="0" y="0"/>
                </a:moveTo>
                <a:lnTo>
                  <a:pt x="6391769" y="0"/>
                </a:lnTo>
                <a:lnTo>
                  <a:pt x="6391769" y="7463805"/>
                </a:lnTo>
                <a:lnTo>
                  <a:pt x="0" y="7463805"/>
                </a:lnTo>
                <a:lnTo>
                  <a:pt x="0" y="0"/>
                </a:lnTo>
                <a:close/>
              </a:path>
            </a:pathLst>
          </a:custGeom>
          <a:blipFill>
            <a:blip r:embed="rId3"/>
            <a:stretch>
              <a:fillRect/>
            </a:stretch>
          </a:blipFill>
        </p:spPr>
      </p:sp>
      <p:sp>
        <p:nvSpPr>
          <p:cNvPr id="7" name="TextBox 7"/>
          <p:cNvSpPr txBox="1"/>
          <p:nvPr/>
        </p:nvSpPr>
        <p:spPr>
          <a:xfrm>
            <a:off x="10869585" y="8965470"/>
            <a:ext cx="4655458" cy="789305"/>
          </a:xfrm>
          <a:prstGeom prst="rect">
            <a:avLst/>
          </a:prstGeom>
        </p:spPr>
        <p:txBody>
          <a:bodyPr lIns="0" tIns="0" rIns="0" bIns="0" rtlCol="0" anchor="t">
            <a:spAutoFit/>
          </a:bodyPr>
          <a:lstStyle/>
          <a:p>
            <a:pPr algn="ctr">
              <a:lnSpc>
                <a:spcPts val="3220"/>
              </a:lnSpc>
            </a:pPr>
            <a:r>
              <a:rPr lang="en-US" sz="2300">
                <a:solidFill>
                  <a:srgbClr val="000000"/>
                </a:solidFill>
                <a:latin typeface="Arsenal Bold"/>
              </a:rPr>
              <a:t>Lưu đồ giải thuật của quá trình xử lý</a:t>
            </a:r>
          </a:p>
          <a:p>
            <a:pPr algn="ctr">
              <a:lnSpc>
                <a:spcPts val="3220"/>
              </a:lnSpc>
              <a:spcBef>
                <a:spcPct val="0"/>
              </a:spcBef>
            </a:pPr>
            <a:r>
              <a:rPr lang="en-US" sz="2300">
                <a:solidFill>
                  <a:srgbClr val="000000"/>
                </a:solidFill>
                <a:latin typeface="Arsenal Bold"/>
              </a:rPr>
              <a:t>sau khi nhấn nút TIẾP TỤC</a:t>
            </a:r>
          </a:p>
        </p:txBody>
      </p:sp>
      <p:sp>
        <p:nvSpPr>
          <p:cNvPr id="8" name="TextBox 8"/>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9" name="TextBox 9"/>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0" name="TextBox 10"/>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1" name="TextBox 11"/>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24</a:t>
            </a:r>
          </a:p>
        </p:txBody>
      </p:sp>
      <p:sp>
        <p:nvSpPr>
          <p:cNvPr id="12" name="TextBox 12"/>
          <p:cNvSpPr txBox="1"/>
          <p:nvPr/>
        </p:nvSpPr>
        <p:spPr>
          <a:xfrm>
            <a:off x="352684" y="1361174"/>
            <a:ext cx="5281141" cy="685800"/>
          </a:xfrm>
          <a:prstGeom prst="rect">
            <a:avLst/>
          </a:prstGeom>
        </p:spPr>
        <p:txBody>
          <a:bodyPr lIns="0" tIns="0" rIns="0" bIns="0" rtlCol="0" anchor="t">
            <a:spAutoFit/>
          </a:bodyPr>
          <a:lstStyle/>
          <a:p>
            <a:pPr marL="0" lvl="0" indent="0" algn="l">
              <a:lnSpc>
                <a:spcPts val="5400"/>
              </a:lnSpc>
              <a:spcBef>
                <a:spcPct val="0"/>
              </a:spcBef>
            </a:pPr>
            <a:r>
              <a:rPr lang="en-US" sz="4500" spc="-89">
                <a:solidFill>
                  <a:srgbClr val="4A7892"/>
                </a:solidFill>
                <a:latin typeface="Arsenal"/>
              </a:rPr>
              <a:t>Thực hiện phần mềm</a:t>
            </a:r>
          </a:p>
        </p:txBody>
      </p:sp>
      <p:sp>
        <p:nvSpPr>
          <p:cNvPr id="13" name="AutoShape 13"/>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4" name="TextBox 14"/>
          <p:cNvSpPr txBox="1"/>
          <p:nvPr/>
        </p:nvSpPr>
        <p:spPr>
          <a:xfrm>
            <a:off x="352684" y="2193866"/>
            <a:ext cx="8370442" cy="481330"/>
          </a:xfrm>
          <a:prstGeom prst="rect">
            <a:avLst/>
          </a:prstGeom>
        </p:spPr>
        <p:txBody>
          <a:bodyPr lIns="0" tIns="0" rIns="0" bIns="0" rtlCol="0" anchor="t">
            <a:spAutoFit/>
          </a:bodyPr>
          <a:lstStyle/>
          <a:p>
            <a:pPr algn="l">
              <a:lnSpc>
                <a:spcPts val="3740"/>
              </a:lnSpc>
            </a:pPr>
            <a:r>
              <a:rPr lang="en-US" sz="3400">
                <a:solidFill>
                  <a:srgbClr val="FF3131"/>
                </a:solidFill>
                <a:latin typeface="Arsenal Bold"/>
              </a:rPr>
              <a:t>Software - Các lưu đồ giải thuật của Frontend</a:t>
            </a:r>
          </a:p>
        </p:txBody>
      </p:sp>
      <p:sp>
        <p:nvSpPr>
          <p:cNvPr id="15" name="Freeform 15"/>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4"/>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36670"/>
            <a:ext cx="4843918"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mềm</a:t>
            </a:r>
          </a:p>
        </p:txBody>
      </p:sp>
      <p:sp>
        <p:nvSpPr>
          <p:cNvPr id="3" name="AutoShape 3"/>
          <p:cNvSpPr/>
          <p:nvPr/>
        </p:nvSpPr>
        <p:spPr>
          <a:xfrm>
            <a:off x="352684" y="1384669"/>
            <a:ext cx="4623818" cy="0"/>
          </a:xfrm>
          <a:prstGeom prst="line">
            <a:avLst/>
          </a:prstGeom>
          <a:ln w="66675" cap="flat">
            <a:solidFill>
              <a:srgbClr val="345C72"/>
            </a:solidFill>
            <a:prstDash val="solid"/>
            <a:headEnd type="none" w="sm" len="sm"/>
            <a:tailEnd type="none" w="sm" len="sm"/>
          </a:ln>
        </p:spPr>
      </p:sp>
      <p:sp>
        <p:nvSpPr>
          <p:cNvPr id="4" name="AutoShape 4"/>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5" name="Freeform 5"/>
          <p:cNvSpPr/>
          <p:nvPr/>
        </p:nvSpPr>
        <p:spPr>
          <a:xfrm>
            <a:off x="8060251" y="160470"/>
            <a:ext cx="7856759" cy="9061783"/>
          </a:xfrm>
          <a:custGeom>
            <a:avLst/>
            <a:gdLst/>
            <a:ahLst/>
            <a:cxnLst/>
            <a:rect l="l" t="t" r="r" b="b"/>
            <a:pathLst>
              <a:path w="7856759" h="9061783">
                <a:moveTo>
                  <a:pt x="0" y="0"/>
                </a:moveTo>
                <a:lnTo>
                  <a:pt x="7856759" y="0"/>
                </a:lnTo>
                <a:lnTo>
                  <a:pt x="7856759" y="9061784"/>
                </a:lnTo>
                <a:lnTo>
                  <a:pt x="0" y="9061784"/>
                </a:lnTo>
                <a:lnTo>
                  <a:pt x="0" y="0"/>
                </a:lnTo>
                <a:close/>
              </a:path>
            </a:pathLst>
          </a:custGeom>
          <a:blipFill>
            <a:blip r:embed="rId2"/>
            <a:stretch>
              <a:fillRect/>
            </a:stretch>
          </a:blipFill>
        </p:spPr>
      </p:sp>
      <p:sp>
        <p:nvSpPr>
          <p:cNvPr id="6" name="TextBox 6"/>
          <p:cNvSpPr txBox="1"/>
          <p:nvPr/>
        </p:nvSpPr>
        <p:spPr>
          <a:xfrm>
            <a:off x="9985902" y="9365129"/>
            <a:ext cx="4005457" cy="38925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Arsenal Bold"/>
              </a:rPr>
              <a:t>Lưu đồ giải thuật của Backend</a:t>
            </a:r>
          </a:p>
        </p:txBody>
      </p:sp>
      <p:sp>
        <p:nvSpPr>
          <p:cNvPr id="7" name="TextBox 7"/>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8" name="TextBox 8"/>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9" name="TextBox 9"/>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0" name="TextBox 10"/>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25</a:t>
            </a:r>
          </a:p>
        </p:txBody>
      </p:sp>
      <p:sp>
        <p:nvSpPr>
          <p:cNvPr id="11" name="TextBox 11"/>
          <p:cNvSpPr txBox="1"/>
          <p:nvPr/>
        </p:nvSpPr>
        <p:spPr>
          <a:xfrm>
            <a:off x="352684" y="1361174"/>
            <a:ext cx="5281141" cy="685800"/>
          </a:xfrm>
          <a:prstGeom prst="rect">
            <a:avLst/>
          </a:prstGeom>
        </p:spPr>
        <p:txBody>
          <a:bodyPr lIns="0" tIns="0" rIns="0" bIns="0" rtlCol="0" anchor="t">
            <a:spAutoFit/>
          </a:bodyPr>
          <a:lstStyle/>
          <a:p>
            <a:pPr marL="0" lvl="0" indent="0" algn="l">
              <a:lnSpc>
                <a:spcPts val="5400"/>
              </a:lnSpc>
              <a:spcBef>
                <a:spcPct val="0"/>
              </a:spcBef>
            </a:pPr>
            <a:r>
              <a:rPr lang="en-US" sz="4500" spc="-89">
                <a:solidFill>
                  <a:srgbClr val="4A7892"/>
                </a:solidFill>
                <a:latin typeface="Arsenal"/>
              </a:rPr>
              <a:t>Thực hiện phần mềm</a:t>
            </a:r>
          </a:p>
        </p:txBody>
      </p:sp>
      <p:sp>
        <p:nvSpPr>
          <p:cNvPr id="12" name="TextBox 12"/>
          <p:cNvSpPr txBox="1"/>
          <p:nvPr/>
        </p:nvSpPr>
        <p:spPr>
          <a:xfrm>
            <a:off x="352684" y="2193866"/>
            <a:ext cx="5281141" cy="948055"/>
          </a:xfrm>
          <a:prstGeom prst="rect">
            <a:avLst/>
          </a:prstGeom>
        </p:spPr>
        <p:txBody>
          <a:bodyPr lIns="0" tIns="0" rIns="0" bIns="0" rtlCol="0" anchor="t">
            <a:spAutoFit/>
          </a:bodyPr>
          <a:lstStyle/>
          <a:p>
            <a:pPr algn="l">
              <a:lnSpc>
                <a:spcPts val="3740"/>
              </a:lnSpc>
            </a:pPr>
            <a:r>
              <a:rPr lang="en-US" sz="3400">
                <a:solidFill>
                  <a:srgbClr val="FF3131"/>
                </a:solidFill>
                <a:latin typeface="Arsenal Bold"/>
              </a:rPr>
              <a:t>Software - Lưu đồ giải thuật</a:t>
            </a:r>
          </a:p>
          <a:p>
            <a:pPr algn="l">
              <a:lnSpc>
                <a:spcPts val="3740"/>
              </a:lnSpc>
            </a:pPr>
            <a:r>
              <a:rPr lang="en-US" sz="3400">
                <a:solidFill>
                  <a:srgbClr val="FF3131"/>
                </a:solidFill>
                <a:latin typeface="Arsenal Bold"/>
              </a:rPr>
              <a:t>của Backend</a:t>
            </a:r>
          </a:p>
        </p:txBody>
      </p:sp>
      <p:sp>
        <p:nvSpPr>
          <p:cNvPr id="13" name="Freeform 13"/>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74546" y="6333240"/>
            <a:ext cx="13005679" cy="1570408"/>
            <a:chOff x="0" y="0"/>
            <a:chExt cx="38151179" cy="4606673"/>
          </a:xfrm>
        </p:grpSpPr>
        <p:sp>
          <p:nvSpPr>
            <p:cNvPr id="3" name="Freeform 3"/>
            <p:cNvSpPr/>
            <p:nvPr/>
          </p:nvSpPr>
          <p:spPr>
            <a:xfrm>
              <a:off x="0" y="0"/>
              <a:ext cx="38151178" cy="4606673"/>
            </a:xfrm>
            <a:custGeom>
              <a:avLst/>
              <a:gdLst/>
              <a:ahLst/>
              <a:cxnLst/>
              <a:rect l="l" t="t" r="r" b="b"/>
              <a:pathLst>
                <a:path w="38151178" h="4606673">
                  <a:moveTo>
                    <a:pt x="38026718" y="4606673"/>
                  </a:moveTo>
                  <a:lnTo>
                    <a:pt x="124460" y="4606673"/>
                  </a:lnTo>
                  <a:cubicBezTo>
                    <a:pt x="55880" y="4606673"/>
                    <a:pt x="0" y="4550793"/>
                    <a:pt x="0" y="4482213"/>
                  </a:cubicBezTo>
                  <a:lnTo>
                    <a:pt x="0" y="124460"/>
                  </a:lnTo>
                  <a:cubicBezTo>
                    <a:pt x="0" y="55880"/>
                    <a:pt x="55880" y="0"/>
                    <a:pt x="124460" y="0"/>
                  </a:cubicBezTo>
                  <a:lnTo>
                    <a:pt x="38026721" y="0"/>
                  </a:lnTo>
                  <a:cubicBezTo>
                    <a:pt x="38095300" y="0"/>
                    <a:pt x="38151178" y="55880"/>
                    <a:pt x="38151178" y="124460"/>
                  </a:cubicBezTo>
                  <a:lnTo>
                    <a:pt x="38151178" y="4482213"/>
                  </a:lnTo>
                  <a:cubicBezTo>
                    <a:pt x="38151178" y="4550793"/>
                    <a:pt x="38095300" y="4606673"/>
                    <a:pt x="38026721" y="4606673"/>
                  </a:cubicBezTo>
                  <a:close/>
                </a:path>
              </a:pathLst>
            </a:custGeom>
            <a:solidFill>
              <a:srgbClr val="3FA8E6"/>
            </a:solidFill>
          </p:spPr>
        </p:sp>
      </p:grpSp>
      <p:grpSp>
        <p:nvGrpSpPr>
          <p:cNvPr id="4" name="Group 4"/>
          <p:cNvGrpSpPr/>
          <p:nvPr/>
        </p:nvGrpSpPr>
        <p:grpSpPr>
          <a:xfrm>
            <a:off x="2555219" y="4374446"/>
            <a:ext cx="13005679" cy="1570408"/>
            <a:chOff x="0" y="0"/>
            <a:chExt cx="38151179" cy="4606673"/>
          </a:xfrm>
        </p:grpSpPr>
        <p:sp>
          <p:nvSpPr>
            <p:cNvPr id="5" name="Freeform 5"/>
            <p:cNvSpPr/>
            <p:nvPr/>
          </p:nvSpPr>
          <p:spPr>
            <a:xfrm>
              <a:off x="0" y="0"/>
              <a:ext cx="38151178" cy="4606673"/>
            </a:xfrm>
            <a:custGeom>
              <a:avLst/>
              <a:gdLst/>
              <a:ahLst/>
              <a:cxnLst/>
              <a:rect l="l" t="t" r="r" b="b"/>
              <a:pathLst>
                <a:path w="38151178" h="4606673">
                  <a:moveTo>
                    <a:pt x="38026718" y="4606673"/>
                  </a:moveTo>
                  <a:lnTo>
                    <a:pt x="124460" y="4606673"/>
                  </a:lnTo>
                  <a:cubicBezTo>
                    <a:pt x="55880" y="4606673"/>
                    <a:pt x="0" y="4550793"/>
                    <a:pt x="0" y="4482213"/>
                  </a:cubicBezTo>
                  <a:lnTo>
                    <a:pt x="0" y="124460"/>
                  </a:lnTo>
                  <a:cubicBezTo>
                    <a:pt x="0" y="55880"/>
                    <a:pt x="55880" y="0"/>
                    <a:pt x="124460" y="0"/>
                  </a:cubicBezTo>
                  <a:lnTo>
                    <a:pt x="38026721" y="0"/>
                  </a:lnTo>
                  <a:cubicBezTo>
                    <a:pt x="38095300" y="0"/>
                    <a:pt x="38151178" y="55880"/>
                    <a:pt x="38151178" y="124460"/>
                  </a:cubicBezTo>
                  <a:lnTo>
                    <a:pt x="38151178" y="4482213"/>
                  </a:lnTo>
                  <a:cubicBezTo>
                    <a:pt x="38151178" y="4550793"/>
                    <a:pt x="38095300" y="4606673"/>
                    <a:pt x="38026721" y="4606673"/>
                  </a:cubicBezTo>
                  <a:close/>
                </a:path>
              </a:pathLst>
            </a:custGeom>
            <a:solidFill>
              <a:srgbClr val="3FA8E6"/>
            </a:solidFill>
          </p:spPr>
        </p:sp>
      </p:grpSp>
      <p:sp>
        <p:nvSpPr>
          <p:cNvPr id="6" name="Freeform 6"/>
          <p:cNvSpPr/>
          <p:nvPr/>
        </p:nvSpPr>
        <p:spPr>
          <a:xfrm rot="-3728054">
            <a:off x="792892" y="6457635"/>
            <a:ext cx="1524332" cy="1513020"/>
          </a:xfrm>
          <a:custGeom>
            <a:avLst/>
            <a:gdLst/>
            <a:ahLst/>
            <a:cxnLst/>
            <a:rect l="l" t="t" r="r" b="b"/>
            <a:pathLst>
              <a:path w="1524332" h="1513020">
                <a:moveTo>
                  <a:pt x="0" y="0"/>
                </a:moveTo>
                <a:lnTo>
                  <a:pt x="1524332" y="0"/>
                </a:lnTo>
                <a:lnTo>
                  <a:pt x="1524332" y="1513020"/>
                </a:lnTo>
                <a:lnTo>
                  <a:pt x="0" y="1513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1605791" y="755418"/>
            <a:ext cx="7910215" cy="8776164"/>
            <a:chOff x="0" y="0"/>
            <a:chExt cx="5510530" cy="6113780"/>
          </a:xfrm>
        </p:grpSpPr>
        <p:sp>
          <p:nvSpPr>
            <p:cNvPr id="8" name="Freeform 8"/>
            <p:cNvSpPr/>
            <p:nvPr/>
          </p:nvSpPr>
          <p:spPr>
            <a:xfrm>
              <a:off x="45720" y="49530"/>
              <a:ext cx="5420360" cy="6014720"/>
            </a:xfrm>
            <a:custGeom>
              <a:avLst/>
              <a:gdLst/>
              <a:ahLst/>
              <a:cxnLst/>
              <a:rect l="l" t="t" r="r" b="b"/>
              <a:pathLst>
                <a:path w="5420360" h="6014720">
                  <a:moveTo>
                    <a:pt x="5148580" y="3408680"/>
                  </a:moveTo>
                  <a:lnTo>
                    <a:pt x="5149850" y="3406140"/>
                  </a:lnTo>
                  <a:cubicBezTo>
                    <a:pt x="5322570" y="3082290"/>
                    <a:pt x="5420360" y="2711450"/>
                    <a:pt x="5420360" y="2319020"/>
                  </a:cubicBezTo>
                  <a:cubicBezTo>
                    <a:pt x="5420360" y="1038860"/>
                    <a:pt x="4381500" y="0"/>
                    <a:pt x="3101340" y="0"/>
                  </a:cubicBezTo>
                  <a:cubicBezTo>
                    <a:pt x="2259330" y="0"/>
                    <a:pt x="1521460" y="449580"/>
                    <a:pt x="1115060" y="1121410"/>
                  </a:cubicBezTo>
                  <a:cubicBezTo>
                    <a:pt x="1094740" y="1155700"/>
                    <a:pt x="1075690" y="1188720"/>
                    <a:pt x="1056640" y="1224280"/>
                  </a:cubicBezTo>
                  <a:lnTo>
                    <a:pt x="328930" y="2503170"/>
                  </a:lnTo>
                  <a:cubicBezTo>
                    <a:pt x="308610" y="2536190"/>
                    <a:pt x="290830" y="2569210"/>
                    <a:pt x="271780" y="2603500"/>
                  </a:cubicBezTo>
                  <a:lnTo>
                    <a:pt x="271780" y="2604770"/>
                  </a:lnTo>
                  <a:cubicBezTo>
                    <a:pt x="97790" y="2929890"/>
                    <a:pt x="0" y="3300730"/>
                    <a:pt x="0" y="3695700"/>
                  </a:cubicBezTo>
                  <a:cubicBezTo>
                    <a:pt x="0" y="4975860"/>
                    <a:pt x="1038860" y="6014720"/>
                    <a:pt x="2319020" y="6014720"/>
                  </a:cubicBezTo>
                  <a:cubicBezTo>
                    <a:pt x="3243580" y="6014720"/>
                    <a:pt x="4042410" y="5472430"/>
                    <a:pt x="4414520" y="4688840"/>
                  </a:cubicBezTo>
                  <a:lnTo>
                    <a:pt x="5077460" y="3533140"/>
                  </a:lnTo>
                  <a:cubicBezTo>
                    <a:pt x="5101590" y="3492500"/>
                    <a:pt x="5125720" y="3450590"/>
                    <a:pt x="5148580" y="3408680"/>
                  </a:cubicBezTo>
                  <a:close/>
                </a:path>
              </a:pathLst>
            </a:custGeom>
            <a:blipFill>
              <a:blip r:embed="rId4"/>
              <a:stretch>
                <a:fillRect l="-5482" r="-5482"/>
              </a:stretch>
            </a:blipFill>
          </p:spPr>
        </p:sp>
      </p:grpSp>
      <p:sp>
        <p:nvSpPr>
          <p:cNvPr id="9" name="TextBox 9"/>
          <p:cNvSpPr txBox="1"/>
          <p:nvPr/>
        </p:nvSpPr>
        <p:spPr>
          <a:xfrm>
            <a:off x="3078753" y="6720947"/>
            <a:ext cx="7893766"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2A2E30"/>
                </a:solidFill>
                <a:latin typeface="Radley"/>
              </a:rPr>
              <a:t>Phần mềm</a:t>
            </a:r>
          </a:p>
        </p:txBody>
      </p:sp>
      <p:sp>
        <p:nvSpPr>
          <p:cNvPr id="10" name="TextBox 10"/>
          <p:cNvSpPr txBox="1"/>
          <p:nvPr/>
        </p:nvSpPr>
        <p:spPr>
          <a:xfrm>
            <a:off x="352684" y="236670"/>
            <a:ext cx="8126673"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Kết quả thực hiện</a:t>
            </a:r>
          </a:p>
        </p:txBody>
      </p:sp>
      <p:sp>
        <p:nvSpPr>
          <p:cNvPr id="11" name="AutoShape 11"/>
          <p:cNvSpPr/>
          <p:nvPr/>
        </p:nvSpPr>
        <p:spPr>
          <a:xfrm>
            <a:off x="352684" y="1384669"/>
            <a:ext cx="7663235" cy="64851"/>
          </a:xfrm>
          <a:prstGeom prst="line">
            <a:avLst/>
          </a:prstGeom>
          <a:ln w="66675" cap="flat">
            <a:solidFill>
              <a:srgbClr val="345C72"/>
            </a:solidFill>
            <a:prstDash val="solid"/>
            <a:headEnd type="none" w="sm" len="sm"/>
            <a:tailEnd type="none" w="sm" len="sm"/>
          </a:ln>
        </p:spPr>
      </p:sp>
      <p:sp>
        <p:nvSpPr>
          <p:cNvPr id="12" name="Freeform 12"/>
          <p:cNvSpPr/>
          <p:nvPr/>
        </p:nvSpPr>
        <p:spPr>
          <a:xfrm rot="-3728054">
            <a:off x="792892" y="4364769"/>
            <a:ext cx="1524332" cy="1513020"/>
          </a:xfrm>
          <a:custGeom>
            <a:avLst/>
            <a:gdLst/>
            <a:ahLst/>
            <a:cxnLst/>
            <a:rect l="l" t="t" r="r" b="b"/>
            <a:pathLst>
              <a:path w="1524332" h="1513020">
                <a:moveTo>
                  <a:pt x="0" y="0"/>
                </a:moveTo>
                <a:lnTo>
                  <a:pt x="1524332" y="0"/>
                </a:lnTo>
                <a:lnTo>
                  <a:pt x="1524332" y="1513020"/>
                </a:lnTo>
                <a:lnTo>
                  <a:pt x="0" y="1513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3078753" y="4666451"/>
            <a:ext cx="7893766"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2A2E30"/>
                </a:solidFill>
                <a:latin typeface="Radley"/>
              </a:rPr>
              <a:t>Phần cứng</a:t>
            </a:r>
          </a:p>
        </p:txBody>
      </p:sp>
      <p:sp>
        <p:nvSpPr>
          <p:cNvPr id="14" name="TextBox 14"/>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5" name="TextBox 15"/>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6" name="TextBox 16"/>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7" name="TextBox 17"/>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26</a:t>
            </a:r>
          </a:p>
        </p:txBody>
      </p:sp>
      <p:sp>
        <p:nvSpPr>
          <p:cNvPr id="18" name="AutoShape 18"/>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9" name="Freeform 19"/>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5"/>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36670"/>
            <a:ext cx="8126673"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Kết quả thực hiện</a:t>
            </a:r>
          </a:p>
        </p:txBody>
      </p:sp>
      <p:sp>
        <p:nvSpPr>
          <p:cNvPr id="3" name="AutoShape 3"/>
          <p:cNvSpPr/>
          <p:nvPr/>
        </p:nvSpPr>
        <p:spPr>
          <a:xfrm>
            <a:off x="352684" y="1384669"/>
            <a:ext cx="7663235" cy="64851"/>
          </a:xfrm>
          <a:prstGeom prst="line">
            <a:avLst/>
          </a:prstGeom>
          <a:ln w="66675" cap="flat">
            <a:solidFill>
              <a:srgbClr val="345C72"/>
            </a:solidFill>
            <a:prstDash val="solid"/>
            <a:headEnd type="none" w="sm" len="sm"/>
            <a:tailEnd type="none" w="sm" len="sm"/>
          </a:ln>
        </p:spPr>
      </p:sp>
      <p:sp>
        <p:nvSpPr>
          <p:cNvPr id="4" name="Freeform 4"/>
          <p:cNvSpPr/>
          <p:nvPr/>
        </p:nvSpPr>
        <p:spPr>
          <a:xfrm>
            <a:off x="1216695" y="2612663"/>
            <a:ext cx="5021249" cy="3108714"/>
          </a:xfrm>
          <a:custGeom>
            <a:avLst/>
            <a:gdLst/>
            <a:ahLst/>
            <a:cxnLst/>
            <a:rect l="l" t="t" r="r" b="b"/>
            <a:pathLst>
              <a:path w="5021249" h="3108714">
                <a:moveTo>
                  <a:pt x="0" y="0"/>
                </a:moveTo>
                <a:lnTo>
                  <a:pt x="5021250" y="0"/>
                </a:lnTo>
                <a:lnTo>
                  <a:pt x="5021250" y="3108714"/>
                </a:lnTo>
                <a:lnTo>
                  <a:pt x="0" y="3108714"/>
                </a:lnTo>
                <a:lnTo>
                  <a:pt x="0" y="0"/>
                </a:lnTo>
                <a:close/>
              </a:path>
            </a:pathLst>
          </a:custGeom>
          <a:blipFill>
            <a:blip r:embed="rId2"/>
            <a:stretch>
              <a:fillRect/>
            </a:stretch>
          </a:blipFill>
        </p:spPr>
      </p:sp>
      <p:sp>
        <p:nvSpPr>
          <p:cNvPr id="5" name="Freeform 5"/>
          <p:cNvSpPr/>
          <p:nvPr/>
        </p:nvSpPr>
        <p:spPr>
          <a:xfrm>
            <a:off x="1193033" y="6366704"/>
            <a:ext cx="5044912" cy="2891596"/>
          </a:xfrm>
          <a:custGeom>
            <a:avLst/>
            <a:gdLst/>
            <a:ahLst/>
            <a:cxnLst/>
            <a:rect l="l" t="t" r="r" b="b"/>
            <a:pathLst>
              <a:path w="5044912" h="2891596">
                <a:moveTo>
                  <a:pt x="0" y="0"/>
                </a:moveTo>
                <a:lnTo>
                  <a:pt x="5044912" y="0"/>
                </a:lnTo>
                <a:lnTo>
                  <a:pt x="5044912" y="2891596"/>
                </a:lnTo>
                <a:lnTo>
                  <a:pt x="0" y="2891596"/>
                </a:lnTo>
                <a:lnTo>
                  <a:pt x="0" y="0"/>
                </a:lnTo>
                <a:close/>
              </a:path>
            </a:pathLst>
          </a:custGeom>
          <a:blipFill>
            <a:blip r:embed="rId3"/>
            <a:stretch>
              <a:fillRect/>
            </a:stretch>
          </a:blipFill>
        </p:spPr>
      </p:sp>
      <p:sp>
        <p:nvSpPr>
          <p:cNvPr id="6" name="Freeform 6"/>
          <p:cNvSpPr/>
          <p:nvPr/>
        </p:nvSpPr>
        <p:spPr>
          <a:xfrm>
            <a:off x="8015919" y="2804217"/>
            <a:ext cx="8459118" cy="5363101"/>
          </a:xfrm>
          <a:custGeom>
            <a:avLst/>
            <a:gdLst/>
            <a:ahLst/>
            <a:cxnLst/>
            <a:rect l="l" t="t" r="r" b="b"/>
            <a:pathLst>
              <a:path w="8459118" h="5363101">
                <a:moveTo>
                  <a:pt x="0" y="0"/>
                </a:moveTo>
                <a:lnTo>
                  <a:pt x="8459118" y="0"/>
                </a:lnTo>
                <a:lnTo>
                  <a:pt x="8459118" y="5363101"/>
                </a:lnTo>
                <a:lnTo>
                  <a:pt x="0" y="5363101"/>
                </a:lnTo>
                <a:lnTo>
                  <a:pt x="0" y="0"/>
                </a:lnTo>
                <a:close/>
              </a:path>
            </a:pathLst>
          </a:custGeom>
          <a:blipFill>
            <a:blip r:embed="rId4"/>
            <a:stretch>
              <a:fillRect/>
            </a:stretch>
          </a:blipFill>
        </p:spPr>
      </p:sp>
      <p:sp>
        <p:nvSpPr>
          <p:cNvPr id="7" name="TextBox 7"/>
          <p:cNvSpPr txBox="1"/>
          <p:nvPr/>
        </p:nvSpPr>
        <p:spPr>
          <a:xfrm>
            <a:off x="352684" y="1373320"/>
            <a:ext cx="7893766" cy="762000"/>
          </a:xfrm>
          <a:prstGeom prst="rect">
            <a:avLst/>
          </a:prstGeom>
        </p:spPr>
        <p:txBody>
          <a:bodyPr lIns="0" tIns="0" rIns="0" bIns="0" rtlCol="0" anchor="t">
            <a:spAutoFit/>
          </a:bodyPr>
          <a:lstStyle/>
          <a:p>
            <a:pPr marL="0" lvl="0" indent="0" algn="l">
              <a:lnSpc>
                <a:spcPts val="6299"/>
              </a:lnSpc>
              <a:spcBef>
                <a:spcPct val="0"/>
              </a:spcBef>
            </a:pPr>
            <a:r>
              <a:rPr lang="en-US" sz="4500">
                <a:solidFill>
                  <a:srgbClr val="4A7892"/>
                </a:solidFill>
                <a:latin typeface="Radley"/>
              </a:rPr>
              <a:t>Phần cứng</a:t>
            </a:r>
          </a:p>
        </p:txBody>
      </p:sp>
      <p:sp>
        <p:nvSpPr>
          <p:cNvPr id="8" name="TextBox 8"/>
          <p:cNvSpPr txBox="1"/>
          <p:nvPr/>
        </p:nvSpPr>
        <p:spPr>
          <a:xfrm>
            <a:off x="10242749" y="8389010"/>
            <a:ext cx="4005457" cy="38925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Arsenal Bold"/>
              </a:rPr>
              <a:t>Trạng thái khởi động của mạch</a:t>
            </a:r>
          </a:p>
        </p:txBody>
      </p:sp>
      <p:sp>
        <p:nvSpPr>
          <p:cNvPr id="9" name="TextBox 9"/>
          <p:cNvSpPr txBox="1"/>
          <p:nvPr/>
        </p:nvSpPr>
        <p:spPr>
          <a:xfrm>
            <a:off x="1712760" y="5769002"/>
            <a:ext cx="4005457" cy="38925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Arsenal Bold"/>
              </a:rPr>
              <a:t>Mô hình sản phẩm mặt trước</a:t>
            </a:r>
          </a:p>
        </p:txBody>
      </p:sp>
      <p:sp>
        <p:nvSpPr>
          <p:cNvPr id="10" name="TextBox 10"/>
          <p:cNvSpPr txBox="1"/>
          <p:nvPr/>
        </p:nvSpPr>
        <p:spPr>
          <a:xfrm>
            <a:off x="1712760" y="9344025"/>
            <a:ext cx="4005457" cy="38925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Arsenal Bold"/>
              </a:rPr>
              <a:t>Mô hình sản phẩm mặt sau</a:t>
            </a:r>
          </a:p>
        </p:txBody>
      </p:sp>
      <p:sp>
        <p:nvSpPr>
          <p:cNvPr id="11" name="TextBox 11"/>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2" name="TextBox 12"/>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3" name="TextBox 13"/>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4" name="TextBox 14"/>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27</a:t>
            </a:r>
          </a:p>
        </p:txBody>
      </p:sp>
      <p:sp>
        <p:nvSpPr>
          <p:cNvPr id="15" name="AutoShape 15"/>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6" name="Freeform 16"/>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5"/>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36670"/>
            <a:ext cx="8126673"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Kết quả thực hiện</a:t>
            </a:r>
          </a:p>
        </p:txBody>
      </p:sp>
      <p:sp>
        <p:nvSpPr>
          <p:cNvPr id="3" name="AutoShape 3"/>
          <p:cNvSpPr/>
          <p:nvPr/>
        </p:nvSpPr>
        <p:spPr>
          <a:xfrm>
            <a:off x="352684" y="1384669"/>
            <a:ext cx="7663235" cy="64851"/>
          </a:xfrm>
          <a:prstGeom prst="line">
            <a:avLst/>
          </a:prstGeom>
          <a:ln w="66675" cap="flat">
            <a:solidFill>
              <a:srgbClr val="345C72"/>
            </a:solidFill>
            <a:prstDash val="solid"/>
            <a:headEnd type="none" w="sm" len="sm"/>
            <a:tailEnd type="none" w="sm" len="sm"/>
          </a:ln>
        </p:spPr>
      </p:sp>
      <p:sp>
        <p:nvSpPr>
          <p:cNvPr id="4" name="Freeform 4"/>
          <p:cNvSpPr/>
          <p:nvPr/>
        </p:nvSpPr>
        <p:spPr>
          <a:xfrm>
            <a:off x="735388" y="2196180"/>
            <a:ext cx="4394599" cy="3150531"/>
          </a:xfrm>
          <a:custGeom>
            <a:avLst/>
            <a:gdLst/>
            <a:ahLst/>
            <a:cxnLst/>
            <a:rect l="l" t="t" r="r" b="b"/>
            <a:pathLst>
              <a:path w="4394599" h="3150531">
                <a:moveTo>
                  <a:pt x="0" y="0"/>
                </a:moveTo>
                <a:lnTo>
                  <a:pt x="4394599" y="0"/>
                </a:lnTo>
                <a:lnTo>
                  <a:pt x="4394599" y="3150531"/>
                </a:lnTo>
                <a:lnTo>
                  <a:pt x="0" y="3150531"/>
                </a:lnTo>
                <a:lnTo>
                  <a:pt x="0" y="0"/>
                </a:lnTo>
                <a:close/>
              </a:path>
            </a:pathLst>
          </a:custGeom>
          <a:blipFill>
            <a:blip r:embed="rId2"/>
            <a:stretch>
              <a:fillRect l="-21379" t="-8376" r="-24982"/>
            </a:stretch>
          </a:blipFill>
        </p:spPr>
      </p:sp>
      <p:sp>
        <p:nvSpPr>
          <p:cNvPr id="5" name="Freeform 5"/>
          <p:cNvSpPr/>
          <p:nvPr/>
        </p:nvSpPr>
        <p:spPr>
          <a:xfrm>
            <a:off x="735388" y="5935991"/>
            <a:ext cx="4394599" cy="3065500"/>
          </a:xfrm>
          <a:custGeom>
            <a:avLst/>
            <a:gdLst/>
            <a:ahLst/>
            <a:cxnLst/>
            <a:rect l="l" t="t" r="r" b="b"/>
            <a:pathLst>
              <a:path w="4394599" h="3065500">
                <a:moveTo>
                  <a:pt x="0" y="0"/>
                </a:moveTo>
                <a:lnTo>
                  <a:pt x="4394599" y="0"/>
                </a:lnTo>
                <a:lnTo>
                  <a:pt x="4394599" y="3065500"/>
                </a:lnTo>
                <a:lnTo>
                  <a:pt x="0" y="3065500"/>
                </a:lnTo>
                <a:lnTo>
                  <a:pt x="0" y="0"/>
                </a:lnTo>
                <a:close/>
              </a:path>
            </a:pathLst>
          </a:custGeom>
          <a:blipFill>
            <a:blip r:embed="rId3"/>
            <a:stretch>
              <a:fillRect/>
            </a:stretch>
          </a:blipFill>
        </p:spPr>
      </p:sp>
      <p:sp>
        <p:nvSpPr>
          <p:cNvPr id="6" name="Freeform 6"/>
          <p:cNvSpPr/>
          <p:nvPr/>
        </p:nvSpPr>
        <p:spPr>
          <a:xfrm>
            <a:off x="6398290" y="1971182"/>
            <a:ext cx="4267311" cy="3033276"/>
          </a:xfrm>
          <a:custGeom>
            <a:avLst/>
            <a:gdLst/>
            <a:ahLst/>
            <a:cxnLst/>
            <a:rect l="l" t="t" r="r" b="b"/>
            <a:pathLst>
              <a:path w="4267311" h="3033276">
                <a:moveTo>
                  <a:pt x="0" y="0"/>
                </a:moveTo>
                <a:lnTo>
                  <a:pt x="4267311" y="0"/>
                </a:lnTo>
                <a:lnTo>
                  <a:pt x="4267311" y="3033276"/>
                </a:lnTo>
                <a:lnTo>
                  <a:pt x="0" y="3033276"/>
                </a:lnTo>
                <a:lnTo>
                  <a:pt x="0" y="0"/>
                </a:lnTo>
                <a:close/>
              </a:path>
            </a:pathLst>
          </a:custGeom>
          <a:blipFill>
            <a:blip r:embed="rId4"/>
            <a:stretch>
              <a:fillRect/>
            </a:stretch>
          </a:blipFill>
        </p:spPr>
      </p:sp>
      <p:sp>
        <p:nvSpPr>
          <p:cNvPr id="7" name="Freeform 7"/>
          <p:cNvSpPr/>
          <p:nvPr/>
        </p:nvSpPr>
        <p:spPr>
          <a:xfrm>
            <a:off x="6394768" y="5944604"/>
            <a:ext cx="4270833" cy="3045865"/>
          </a:xfrm>
          <a:custGeom>
            <a:avLst/>
            <a:gdLst/>
            <a:ahLst/>
            <a:cxnLst/>
            <a:rect l="l" t="t" r="r" b="b"/>
            <a:pathLst>
              <a:path w="4270833" h="3045865">
                <a:moveTo>
                  <a:pt x="0" y="0"/>
                </a:moveTo>
                <a:lnTo>
                  <a:pt x="4270833" y="0"/>
                </a:lnTo>
                <a:lnTo>
                  <a:pt x="4270833" y="3045865"/>
                </a:lnTo>
                <a:lnTo>
                  <a:pt x="0" y="3045865"/>
                </a:lnTo>
                <a:lnTo>
                  <a:pt x="0" y="0"/>
                </a:lnTo>
                <a:close/>
              </a:path>
            </a:pathLst>
          </a:custGeom>
          <a:blipFill>
            <a:blip r:embed="rId5"/>
            <a:stretch>
              <a:fillRect/>
            </a:stretch>
          </a:blipFill>
        </p:spPr>
      </p:sp>
      <p:sp>
        <p:nvSpPr>
          <p:cNvPr id="8" name="Freeform 8"/>
          <p:cNvSpPr/>
          <p:nvPr/>
        </p:nvSpPr>
        <p:spPr>
          <a:xfrm>
            <a:off x="11991620" y="1958592"/>
            <a:ext cx="4264212" cy="3045865"/>
          </a:xfrm>
          <a:custGeom>
            <a:avLst/>
            <a:gdLst/>
            <a:ahLst/>
            <a:cxnLst/>
            <a:rect l="l" t="t" r="r" b="b"/>
            <a:pathLst>
              <a:path w="4264212" h="3045865">
                <a:moveTo>
                  <a:pt x="0" y="0"/>
                </a:moveTo>
                <a:lnTo>
                  <a:pt x="4264211" y="0"/>
                </a:lnTo>
                <a:lnTo>
                  <a:pt x="4264211" y="3045866"/>
                </a:lnTo>
                <a:lnTo>
                  <a:pt x="0" y="3045866"/>
                </a:lnTo>
                <a:lnTo>
                  <a:pt x="0" y="0"/>
                </a:lnTo>
                <a:close/>
              </a:path>
            </a:pathLst>
          </a:custGeom>
          <a:blipFill>
            <a:blip r:embed="rId6"/>
            <a:stretch>
              <a:fillRect/>
            </a:stretch>
          </a:blipFill>
        </p:spPr>
      </p:sp>
      <p:sp>
        <p:nvSpPr>
          <p:cNvPr id="9" name="TextBox 9"/>
          <p:cNvSpPr txBox="1"/>
          <p:nvPr/>
        </p:nvSpPr>
        <p:spPr>
          <a:xfrm>
            <a:off x="832673" y="8953866"/>
            <a:ext cx="4200028" cy="789305"/>
          </a:xfrm>
          <a:prstGeom prst="rect">
            <a:avLst/>
          </a:prstGeom>
        </p:spPr>
        <p:txBody>
          <a:bodyPr lIns="0" tIns="0" rIns="0" bIns="0" rtlCol="0" anchor="t">
            <a:spAutoFit/>
          </a:bodyPr>
          <a:lstStyle/>
          <a:p>
            <a:pPr algn="ctr">
              <a:lnSpc>
                <a:spcPts val="3220"/>
              </a:lnSpc>
            </a:pPr>
            <a:r>
              <a:rPr lang="en-US" sz="2300">
                <a:solidFill>
                  <a:srgbClr val="000000"/>
                </a:solidFill>
                <a:latin typeface="Arsenal Bold"/>
              </a:rPr>
              <a:t>Trang chủ của</a:t>
            </a:r>
          </a:p>
          <a:p>
            <a:pPr algn="ctr">
              <a:lnSpc>
                <a:spcPts val="3220"/>
              </a:lnSpc>
              <a:spcBef>
                <a:spcPct val="0"/>
              </a:spcBef>
            </a:pPr>
            <a:r>
              <a:rPr lang="en-US" sz="2300">
                <a:solidFill>
                  <a:srgbClr val="000000"/>
                </a:solidFill>
                <a:latin typeface="Arsenal Bold"/>
              </a:rPr>
              <a:t>giao diện người dùng</a:t>
            </a:r>
          </a:p>
        </p:txBody>
      </p:sp>
      <p:sp>
        <p:nvSpPr>
          <p:cNvPr id="10" name="AutoShape 10"/>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1" name="Freeform 11"/>
          <p:cNvSpPr/>
          <p:nvPr/>
        </p:nvSpPr>
        <p:spPr>
          <a:xfrm>
            <a:off x="11988520" y="5960136"/>
            <a:ext cx="4267311" cy="3017210"/>
          </a:xfrm>
          <a:custGeom>
            <a:avLst/>
            <a:gdLst/>
            <a:ahLst/>
            <a:cxnLst/>
            <a:rect l="l" t="t" r="r" b="b"/>
            <a:pathLst>
              <a:path w="4267311" h="3017210">
                <a:moveTo>
                  <a:pt x="0" y="0"/>
                </a:moveTo>
                <a:lnTo>
                  <a:pt x="4267311" y="0"/>
                </a:lnTo>
                <a:lnTo>
                  <a:pt x="4267311" y="3017210"/>
                </a:lnTo>
                <a:lnTo>
                  <a:pt x="0" y="3017210"/>
                </a:lnTo>
                <a:lnTo>
                  <a:pt x="0" y="0"/>
                </a:lnTo>
                <a:close/>
              </a:path>
            </a:pathLst>
          </a:custGeom>
          <a:blipFill>
            <a:blip r:embed="rId7"/>
            <a:stretch>
              <a:fillRect l="-20443" t="-9249" r="-24777"/>
            </a:stretch>
          </a:blipFill>
        </p:spPr>
      </p:sp>
      <p:sp>
        <p:nvSpPr>
          <p:cNvPr id="12" name="TextBox 12"/>
          <p:cNvSpPr txBox="1"/>
          <p:nvPr/>
        </p:nvSpPr>
        <p:spPr>
          <a:xfrm>
            <a:off x="352684" y="1308469"/>
            <a:ext cx="7893766" cy="762000"/>
          </a:xfrm>
          <a:prstGeom prst="rect">
            <a:avLst/>
          </a:prstGeom>
        </p:spPr>
        <p:txBody>
          <a:bodyPr lIns="0" tIns="0" rIns="0" bIns="0" rtlCol="0" anchor="t">
            <a:spAutoFit/>
          </a:bodyPr>
          <a:lstStyle/>
          <a:p>
            <a:pPr marL="0" lvl="0" indent="0" algn="l">
              <a:lnSpc>
                <a:spcPts val="6299"/>
              </a:lnSpc>
              <a:spcBef>
                <a:spcPct val="0"/>
              </a:spcBef>
            </a:pPr>
            <a:r>
              <a:rPr lang="en-US" sz="4500">
                <a:solidFill>
                  <a:srgbClr val="4A7892"/>
                </a:solidFill>
                <a:latin typeface="Radley"/>
              </a:rPr>
              <a:t>Phần mềm</a:t>
            </a:r>
          </a:p>
        </p:txBody>
      </p:sp>
      <p:sp>
        <p:nvSpPr>
          <p:cNvPr id="13" name="TextBox 13"/>
          <p:cNvSpPr txBox="1"/>
          <p:nvPr/>
        </p:nvSpPr>
        <p:spPr>
          <a:xfrm>
            <a:off x="929959" y="5413386"/>
            <a:ext cx="4005457" cy="38925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Arsenal Bold"/>
              </a:rPr>
              <a:t>Giao diện ban đầu của ứng dụng</a:t>
            </a:r>
          </a:p>
        </p:txBody>
      </p:sp>
      <p:sp>
        <p:nvSpPr>
          <p:cNvPr id="14" name="TextBox 14"/>
          <p:cNvSpPr txBox="1"/>
          <p:nvPr/>
        </p:nvSpPr>
        <p:spPr>
          <a:xfrm>
            <a:off x="6529217" y="4985408"/>
            <a:ext cx="4005457" cy="78930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Arsenal Bold"/>
              </a:rPr>
              <a:t>Giao diện khi nhận dạng được khuôn mặt người 10 lần liên tiếp</a:t>
            </a:r>
          </a:p>
        </p:txBody>
      </p:sp>
      <p:sp>
        <p:nvSpPr>
          <p:cNvPr id="15" name="TextBox 15"/>
          <p:cNvSpPr txBox="1"/>
          <p:nvPr/>
        </p:nvSpPr>
        <p:spPr>
          <a:xfrm>
            <a:off x="6592861" y="8974752"/>
            <a:ext cx="4005457" cy="78930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Arsenal Bold"/>
              </a:rPr>
              <a:t>Giao diện khi yêu cầu người dùng nhập vân tay để lưu trữ</a:t>
            </a:r>
          </a:p>
        </p:txBody>
      </p:sp>
      <p:sp>
        <p:nvSpPr>
          <p:cNvPr id="16" name="TextBox 16"/>
          <p:cNvSpPr txBox="1"/>
          <p:nvPr/>
        </p:nvSpPr>
        <p:spPr>
          <a:xfrm>
            <a:off x="12120997" y="5032398"/>
            <a:ext cx="4005457" cy="78930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Arsenal Bold"/>
              </a:rPr>
              <a:t>Giao diện yêu cầu người dùng nhập vân tay để xác minh</a:t>
            </a:r>
          </a:p>
        </p:txBody>
      </p:sp>
      <p:sp>
        <p:nvSpPr>
          <p:cNvPr id="17" name="TextBox 17"/>
          <p:cNvSpPr txBox="1"/>
          <p:nvPr/>
        </p:nvSpPr>
        <p:spPr>
          <a:xfrm>
            <a:off x="12120997" y="9012852"/>
            <a:ext cx="4005457" cy="38925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Arsenal Bold"/>
              </a:rPr>
              <a:t>Giao diện khi mở tủ </a:t>
            </a:r>
          </a:p>
        </p:txBody>
      </p:sp>
      <p:sp>
        <p:nvSpPr>
          <p:cNvPr id="18" name="TextBox 18"/>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9" name="TextBox 19"/>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20" name="TextBox 20"/>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21" name="TextBox 21"/>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28</a:t>
            </a:r>
          </a:p>
        </p:txBody>
      </p:sp>
      <p:sp>
        <p:nvSpPr>
          <p:cNvPr id="22" name="Freeform 22"/>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8"/>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0"/>
                                        <p:tgtEl>
                                          <p:spTgt spid="16"/>
                                        </p:tgtEl>
                                      </p:cBhvr>
                                    </p:animEffect>
                                    <p:anim calcmode="lin" valueType="num">
                                      <p:cBhvr>
                                        <p:cTn id="61" dur="1000" fill="hold"/>
                                        <p:tgtEl>
                                          <p:spTgt spid="16"/>
                                        </p:tgtEl>
                                        <p:attrNameLst>
                                          <p:attrName>ppt_x</p:attrName>
                                        </p:attrNameLst>
                                      </p:cBhvr>
                                      <p:tavLst>
                                        <p:tav tm="0">
                                          <p:val>
                                            <p:strVal val="#ppt_x"/>
                                          </p:val>
                                        </p:tav>
                                        <p:tav tm="100000">
                                          <p:val>
                                            <p:strVal val="#ppt_x"/>
                                          </p:val>
                                        </p:tav>
                                      </p:tavLst>
                                    </p:anim>
                                    <p:anim calcmode="lin" valueType="num">
                                      <p:cBhvr>
                                        <p:cTn id="6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1000"/>
                                        <p:tgtEl>
                                          <p:spTgt spid="11"/>
                                        </p:tgtEl>
                                      </p:cBhvr>
                                    </p:animEffect>
                                    <p:anim calcmode="lin" valueType="num">
                                      <p:cBhvr>
                                        <p:cTn id="68" dur="1000" fill="hold"/>
                                        <p:tgtEl>
                                          <p:spTgt spid="11"/>
                                        </p:tgtEl>
                                        <p:attrNameLst>
                                          <p:attrName>ppt_x</p:attrName>
                                        </p:attrNameLst>
                                      </p:cBhvr>
                                      <p:tavLst>
                                        <p:tav tm="0">
                                          <p:val>
                                            <p:strVal val="#ppt_x"/>
                                          </p:val>
                                        </p:tav>
                                        <p:tav tm="100000">
                                          <p:val>
                                            <p:strVal val="#ppt_x"/>
                                          </p:val>
                                        </p:tav>
                                      </p:tavLst>
                                    </p:anim>
                                    <p:anim calcmode="lin" valueType="num">
                                      <p:cBhvr>
                                        <p:cTn id="69" dur="1000" fill="hold"/>
                                        <p:tgtEl>
                                          <p:spTgt spid="1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1000"/>
                                        <p:tgtEl>
                                          <p:spTgt spid="17"/>
                                        </p:tgtEl>
                                      </p:cBhvr>
                                    </p:animEffect>
                                    <p:anim calcmode="lin" valueType="num">
                                      <p:cBhvr>
                                        <p:cTn id="73" dur="1000" fill="hold"/>
                                        <p:tgtEl>
                                          <p:spTgt spid="17"/>
                                        </p:tgtEl>
                                        <p:attrNameLst>
                                          <p:attrName>ppt_x</p:attrName>
                                        </p:attrNameLst>
                                      </p:cBhvr>
                                      <p:tavLst>
                                        <p:tav tm="0">
                                          <p:val>
                                            <p:strVal val="#ppt_x"/>
                                          </p:val>
                                        </p:tav>
                                        <p:tav tm="100000">
                                          <p:val>
                                            <p:strVal val="#ppt_x"/>
                                          </p:val>
                                        </p:tav>
                                      </p:tavLst>
                                    </p:anim>
                                    <p:anim calcmode="lin" valueType="num">
                                      <p:cBhvr>
                                        <p:cTn id="7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5" grpId="0"/>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43500"/>
            <a:ext cx="10368773" cy="4725332"/>
            <a:chOff x="0" y="0"/>
            <a:chExt cx="2730870" cy="1244532"/>
          </a:xfrm>
        </p:grpSpPr>
        <p:sp>
          <p:nvSpPr>
            <p:cNvPr id="3" name="Freeform 3"/>
            <p:cNvSpPr/>
            <p:nvPr/>
          </p:nvSpPr>
          <p:spPr>
            <a:xfrm>
              <a:off x="0" y="0"/>
              <a:ext cx="2730870" cy="1244532"/>
            </a:xfrm>
            <a:custGeom>
              <a:avLst/>
              <a:gdLst/>
              <a:ahLst/>
              <a:cxnLst/>
              <a:rect l="l" t="t" r="r" b="b"/>
              <a:pathLst>
                <a:path w="2730870" h="1244532">
                  <a:moveTo>
                    <a:pt x="0" y="0"/>
                  </a:moveTo>
                  <a:lnTo>
                    <a:pt x="2730870" y="0"/>
                  </a:lnTo>
                  <a:lnTo>
                    <a:pt x="2730870" y="1244532"/>
                  </a:lnTo>
                  <a:lnTo>
                    <a:pt x="0" y="1244532"/>
                  </a:lnTo>
                  <a:close/>
                </a:path>
              </a:pathLst>
            </a:custGeom>
            <a:solidFill>
              <a:srgbClr val="2C92D5">
                <a:alpha val="60000"/>
              </a:srgbClr>
            </a:solidFill>
          </p:spPr>
        </p:sp>
        <p:sp>
          <p:nvSpPr>
            <p:cNvPr id="4" name="TextBox 4"/>
            <p:cNvSpPr txBox="1"/>
            <p:nvPr/>
          </p:nvSpPr>
          <p:spPr>
            <a:xfrm>
              <a:off x="0" y="-38100"/>
              <a:ext cx="2730870" cy="1282632"/>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0939916" y="0"/>
            <a:ext cx="7348084" cy="9868832"/>
            <a:chOff x="0" y="0"/>
            <a:chExt cx="1935298" cy="2599198"/>
          </a:xfrm>
        </p:grpSpPr>
        <p:sp>
          <p:nvSpPr>
            <p:cNvPr id="6" name="Freeform 6"/>
            <p:cNvSpPr/>
            <p:nvPr/>
          </p:nvSpPr>
          <p:spPr>
            <a:xfrm>
              <a:off x="0" y="0"/>
              <a:ext cx="1935298" cy="2599199"/>
            </a:xfrm>
            <a:custGeom>
              <a:avLst/>
              <a:gdLst/>
              <a:ahLst/>
              <a:cxnLst/>
              <a:rect l="l" t="t" r="r" b="b"/>
              <a:pathLst>
                <a:path w="1935298" h="2599199">
                  <a:moveTo>
                    <a:pt x="53733" y="0"/>
                  </a:moveTo>
                  <a:lnTo>
                    <a:pt x="1881564" y="0"/>
                  </a:lnTo>
                  <a:cubicBezTo>
                    <a:pt x="1911241" y="0"/>
                    <a:pt x="1935298" y="24057"/>
                    <a:pt x="1935298" y="53733"/>
                  </a:cubicBezTo>
                  <a:lnTo>
                    <a:pt x="1935298" y="2545465"/>
                  </a:lnTo>
                  <a:cubicBezTo>
                    <a:pt x="1935298" y="2575141"/>
                    <a:pt x="1911241" y="2599199"/>
                    <a:pt x="1881564" y="2599199"/>
                  </a:cubicBezTo>
                  <a:lnTo>
                    <a:pt x="53733" y="2599199"/>
                  </a:lnTo>
                  <a:cubicBezTo>
                    <a:pt x="24057" y="2599199"/>
                    <a:pt x="0" y="2575141"/>
                    <a:pt x="0" y="2545465"/>
                  </a:cubicBezTo>
                  <a:lnTo>
                    <a:pt x="0" y="53733"/>
                  </a:lnTo>
                  <a:cubicBezTo>
                    <a:pt x="0" y="24057"/>
                    <a:pt x="24057" y="0"/>
                    <a:pt x="53733" y="0"/>
                  </a:cubicBezTo>
                  <a:close/>
                </a:path>
              </a:pathLst>
            </a:custGeom>
            <a:solidFill>
              <a:srgbClr val="4A7892"/>
            </a:solidFill>
          </p:spPr>
        </p:sp>
        <p:sp>
          <p:nvSpPr>
            <p:cNvPr id="7" name="TextBox 7"/>
            <p:cNvSpPr txBox="1"/>
            <p:nvPr/>
          </p:nvSpPr>
          <p:spPr>
            <a:xfrm>
              <a:off x="0" y="-38100"/>
              <a:ext cx="1935298" cy="2637298"/>
            </a:xfrm>
            <a:prstGeom prst="rect">
              <a:avLst/>
            </a:prstGeom>
          </p:spPr>
          <p:txBody>
            <a:bodyPr lIns="50800" tIns="50800" rIns="50800" bIns="50800" rtlCol="0" anchor="ctr"/>
            <a:lstStyle/>
            <a:p>
              <a:pPr algn="ctr">
                <a:lnSpc>
                  <a:spcPts val="3499"/>
                </a:lnSpc>
              </a:pPr>
              <a:endParaRPr/>
            </a:p>
          </p:txBody>
        </p:sp>
      </p:grpSp>
      <p:sp>
        <p:nvSpPr>
          <p:cNvPr id="8" name="Freeform 8"/>
          <p:cNvSpPr/>
          <p:nvPr/>
        </p:nvSpPr>
        <p:spPr>
          <a:xfrm>
            <a:off x="11308993" y="1599564"/>
            <a:ext cx="6609930" cy="7293880"/>
          </a:xfrm>
          <a:custGeom>
            <a:avLst/>
            <a:gdLst/>
            <a:ahLst/>
            <a:cxnLst/>
            <a:rect l="l" t="t" r="r" b="b"/>
            <a:pathLst>
              <a:path w="6609930" h="7293880">
                <a:moveTo>
                  <a:pt x="0" y="0"/>
                </a:moveTo>
                <a:lnTo>
                  <a:pt x="6609930" y="0"/>
                </a:lnTo>
                <a:lnTo>
                  <a:pt x="6609930" y="7293880"/>
                </a:lnTo>
                <a:lnTo>
                  <a:pt x="0" y="7293880"/>
                </a:lnTo>
                <a:lnTo>
                  <a:pt x="0" y="0"/>
                </a:lnTo>
                <a:close/>
              </a:path>
            </a:pathLst>
          </a:custGeom>
          <a:blipFill>
            <a:blip r:embed="rId2"/>
            <a:stretch>
              <a:fillRect l="-9315" t="-31217" r="-13079" b="-6057"/>
            </a:stretch>
          </a:blipFill>
        </p:spPr>
      </p:sp>
      <p:sp>
        <p:nvSpPr>
          <p:cNvPr id="9" name="AutoShape 9"/>
          <p:cNvSpPr/>
          <p:nvPr/>
        </p:nvSpPr>
        <p:spPr>
          <a:xfrm>
            <a:off x="1258669" y="2954961"/>
            <a:ext cx="8426533" cy="0"/>
          </a:xfrm>
          <a:prstGeom prst="line">
            <a:avLst/>
          </a:prstGeom>
          <a:ln w="66675" cap="flat">
            <a:solidFill>
              <a:srgbClr val="345C72"/>
            </a:solidFill>
            <a:prstDash val="solid"/>
            <a:headEnd type="none" w="sm" len="sm"/>
            <a:tailEnd type="none" w="sm" len="sm"/>
          </a:ln>
        </p:spPr>
      </p:sp>
      <p:sp>
        <p:nvSpPr>
          <p:cNvPr id="10" name="TextBox 10"/>
          <p:cNvSpPr txBox="1"/>
          <p:nvPr/>
        </p:nvSpPr>
        <p:spPr>
          <a:xfrm>
            <a:off x="1258669" y="1590039"/>
            <a:ext cx="8777830" cy="1228725"/>
          </a:xfrm>
          <a:prstGeom prst="rect">
            <a:avLst/>
          </a:prstGeom>
        </p:spPr>
        <p:txBody>
          <a:bodyPr lIns="0" tIns="0" rIns="0" bIns="0" rtlCol="0" anchor="t">
            <a:spAutoFit/>
          </a:bodyPr>
          <a:lstStyle/>
          <a:p>
            <a:pPr marL="0" lvl="0" indent="0" algn="l">
              <a:lnSpc>
                <a:spcPts val="9600"/>
              </a:lnSpc>
            </a:pPr>
            <a:r>
              <a:rPr lang="en-US" sz="8000" spc="-160">
                <a:solidFill>
                  <a:srgbClr val="AF994B"/>
                </a:solidFill>
                <a:latin typeface="Arsenal Bold"/>
              </a:rPr>
              <a:t>Giới thiệu tổng quan</a:t>
            </a:r>
          </a:p>
        </p:txBody>
      </p:sp>
      <p:sp>
        <p:nvSpPr>
          <p:cNvPr id="11" name="TextBox 11"/>
          <p:cNvSpPr txBox="1"/>
          <p:nvPr/>
        </p:nvSpPr>
        <p:spPr>
          <a:xfrm>
            <a:off x="527362" y="5759450"/>
            <a:ext cx="9007003" cy="3191510"/>
          </a:xfrm>
          <a:prstGeom prst="rect">
            <a:avLst/>
          </a:prstGeom>
        </p:spPr>
        <p:txBody>
          <a:bodyPr lIns="0" tIns="0" rIns="0" bIns="0" rtlCol="0" anchor="t">
            <a:spAutoFit/>
          </a:bodyPr>
          <a:lstStyle/>
          <a:p>
            <a:pPr marL="561341" lvl="1" indent="-280670" algn="l">
              <a:lnSpc>
                <a:spcPts val="3640"/>
              </a:lnSpc>
              <a:spcBef>
                <a:spcPct val="0"/>
              </a:spcBef>
              <a:buFont typeface="Arial"/>
              <a:buChar char="•"/>
            </a:pPr>
            <a:r>
              <a:rPr lang="en-US" sz="2600">
                <a:solidFill>
                  <a:srgbClr val="2A2E30"/>
                </a:solidFill>
                <a:latin typeface="Canva Sans"/>
              </a:rPr>
              <a:t>Đề tài "Tủ đồ thông minh sử dụng nhận diện khuôn mặt và vân tay" là một ứng dụng tiên tiến trong lĩnh vực của IoT (Internet of Things) và AI (Artificial Intelligence).</a:t>
            </a:r>
          </a:p>
          <a:p>
            <a:pPr marL="561341" lvl="1" indent="-280670" algn="l">
              <a:lnSpc>
                <a:spcPts val="3640"/>
              </a:lnSpc>
              <a:spcBef>
                <a:spcPct val="0"/>
              </a:spcBef>
              <a:buFont typeface="Arial"/>
              <a:buChar char="•"/>
            </a:pPr>
            <a:r>
              <a:rPr lang="en-US" sz="2600">
                <a:solidFill>
                  <a:srgbClr val="2A2E30"/>
                </a:solidFill>
                <a:latin typeface="Canva Sans"/>
              </a:rPr>
              <a:t>Đề tài nhằm mục đích cung cấp một hệ thống tương tác hiện đại giữa con người và thiết bị thông minh, mang lại sự tiện lợi và an toàn cho người sử dụng.</a:t>
            </a:r>
          </a:p>
        </p:txBody>
      </p:sp>
      <p:sp>
        <p:nvSpPr>
          <p:cNvPr id="12" name="TextBox 12"/>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3" name="TextBox 13"/>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4" name="TextBox 14"/>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5" name="AutoShape 15"/>
          <p:cNvSpPr/>
          <p:nvPr/>
        </p:nvSpPr>
        <p:spPr>
          <a:xfrm flipV="1">
            <a:off x="0" y="9868832"/>
            <a:ext cx="18288000" cy="0"/>
          </a:xfrm>
          <a:prstGeom prst="line">
            <a:avLst/>
          </a:prstGeom>
          <a:ln w="38100" cap="flat">
            <a:solidFill>
              <a:srgbClr val="4A7892"/>
            </a:solidFill>
            <a:prstDash val="solid"/>
            <a:headEnd type="none" w="sm" len="sm"/>
            <a:tailEnd type="none" w="sm" len="sm"/>
          </a:ln>
        </p:spPr>
      </p:sp>
      <p:sp>
        <p:nvSpPr>
          <p:cNvPr id="16" name="TextBox 16"/>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2</a:t>
            </a:r>
          </a:p>
        </p:txBody>
      </p:sp>
      <p:sp>
        <p:nvSpPr>
          <p:cNvPr id="17" name="AutoShape 17"/>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8" name="Freeform 18"/>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55220" y="4374446"/>
            <a:ext cx="7898772" cy="1570408"/>
            <a:chOff x="0" y="0"/>
            <a:chExt cx="38151179" cy="4606673"/>
          </a:xfrm>
        </p:grpSpPr>
        <p:sp>
          <p:nvSpPr>
            <p:cNvPr id="3" name="Freeform 3"/>
            <p:cNvSpPr/>
            <p:nvPr/>
          </p:nvSpPr>
          <p:spPr>
            <a:xfrm>
              <a:off x="0" y="0"/>
              <a:ext cx="38151178" cy="4606673"/>
            </a:xfrm>
            <a:custGeom>
              <a:avLst/>
              <a:gdLst/>
              <a:ahLst/>
              <a:cxnLst/>
              <a:rect l="l" t="t" r="r" b="b"/>
              <a:pathLst>
                <a:path w="38151178" h="4606673">
                  <a:moveTo>
                    <a:pt x="38026718" y="4606673"/>
                  </a:moveTo>
                  <a:lnTo>
                    <a:pt x="124460" y="4606673"/>
                  </a:lnTo>
                  <a:cubicBezTo>
                    <a:pt x="55880" y="4606673"/>
                    <a:pt x="0" y="4550793"/>
                    <a:pt x="0" y="4482213"/>
                  </a:cubicBezTo>
                  <a:lnTo>
                    <a:pt x="0" y="124460"/>
                  </a:lnTo>
                  <a:cubicBezTo>
                    <a:pt x="0" y="55880"/>
                    <a:pt x="55880" y="0"/>
                    <a:pt x="124460" y="0"/>
                  </a:cubicBezTo>
                  <a:lnTo>
                    <a:pt x="38026721" y="0"/>
                  </a:lnTo>
                  <a:cubicBezTo>
                    <a:pt x="38095300" y="0"/>
                    <a:pt x="38151178" y="55880"/>
                    <a:pt x="38151178" y="124460"/>
                  </a:cubicBezTo>
                  <a:lnTo>
                    <a:pt x="38151178" y="4482213"/>
                  </a:lnTo>
                  <a:cubicBezTo>
                    <a:pt x="38151178" y="4550793"/>
                    <a:pt x="38095300" y="4606673"/>
                    <a:pt x="38026721" y="4606673"/>
                  </a:cubicBezTo>
                  <a:close/>
                </a:path>
              </a:pathLst>
            </a:custGeom>
            <a:solidFill>
              <a:srgbClr val="3FA8E6"/>
            </a:solidFill>
          </p:spPr>
        </p:sp>
      </p:grpSp>
      <p:grpSp>
        <p:nvGrpSpPr>
          <p:cNvPr id="4" name="Group 4"/>
          <p:cNvGrpSpPr/>
          <p:nvPr/>
        </p:nvGrpSpPr>
        <p:grpSpPr>
          <a:xfrm>
            <a:off x="2564745" y="6385493"/>
            <a:ext cx="7889248" cy="1570408"/>
            <a:chOff x="0" y="0"/>
            <a:chExt cx="38151179" cy="4606673"/>
          </a:xfrm>
        </p:grpSpPr>
        <p:sp>
          <p:nvSpPr>
            <p:cNvPr id="5" name="Freeform 5"/>
            <p:cNvSpPr/>
            <p:nvPr/>
          </p:nvSpPr>
          <p:spPr>
            <a:xfrm>
              <a:off x="0" y="0"/>
              <a:ext cx="38151178" cy="4606673"/>
            </a:xfrm>
            <a:custGeom>
              <a:avLst/>
              <a:gdLst/>
              <a:ahLst/>
              <a:cxnLst/>
              <a:rect l="l" t="t" r="r" b="b"/>
              <a:pathLst>
                <a:path w="38151178" h="4606673">
                  <a:moveTo>
                    <a:pt x="38026718" y="4606673"/>
                  </a:moveTo>
                  <a:lnTo>
                    <a:pt x="124460" y="4606673"/>
                  </a:lnTo>
                  <a:cubicBezTo>
                    <a:pt x="55880" y="4606673"/>
                    <a:pt x="0" y="4550793"/>
                    <a:pt x="0" y="4482213"/>
                  </a:cubicBezTo>
                  <a:lnTo>
                    <a:pt x="0" y="124460"/>
                  </a:lnTo>
                  <a:cubicBezTo>
                    <a:pt x="0" y="55880"/>
                    <a:pt x="55880" y="0"/>
                    <a:pt x="124460" y="0"/>
                  </a:cubicBezTo>
                  <a:lnTo>
                    <a:pt x="38026721" y="0"/>
                  </a:lnTo>
                  <a:cubicBezTo>
                    <a:pt x="38095300" y="0"/>
                    <a:pt x="38151178" y="55880"/>
                    <a:pt x="38151178" y="124460"/>
                  </a:cubicBezTo>
                  <a:lnTo>
                    <a:pt x="38151178" y="4482213"/>
                  </a:lnTo>
                  <a:cubicBezTo>
                    <a:pt x="38151178" y="4550793"/>
                    <a:pt x="38095300" y="4606673"/>
                    <a:pt x="38026721" y="4606673"/>
                  </a:cubicBezTo>
                  <a:close/>
                </a:path>
              </a:pathLst>
            </a:custGeom>
            <a:solidFill>
              <a:srgbClr val="3FA8E6"/>
            </a:solidFill>
          </p:spPr>
        </p:sp>
      </p:grpSp>
      <p:sp>
        <p:nvSpPr>
          <p:cNvPr id="6" name="Freeform 6"/>
          <p:cNvSpPr/>
          <p:nvPr/>
        </p:nvSpPr>
        <p:spPr>
          <a:xfrm>
            <a:off x="10649182" y="4187275"/>
            <a:ext cx="5983918" cy="3782913"/>
          </a:xfrm>
          <a:custGeom>
            <a:avLst/>
            <a:gdLst/>
            <a:ahLst/>
            <a:cxnLst/>
            <a:rect l="l" t="t" r="r" b="b"/>
            <a:pathLst>
              <a:path w="5983918" h="3782913">
                <a:moveTo>
                  <a:pt x="0" y="0"/>
                </a:moveTo>
                <a:lnTo>
                  <a:pt x="5983918" y="0"/>
                </a:lnTo>
                <a:lnTo>
                  <a:pt x="5983918" y="3782913"/>
                </a:lnTo>
                <a:lnTo>
                  <a:pt x="0" y="3782913"/>
                </a:lnTo>
                <a:lnTo>
                  <a:pt x="0" y="0"/>
                </a:lnTo>
                <a:close/>
              </a:path>
            </a:pathLst>
          </a:custGeom>
          <a:blipFill>
            <a:blip r:embed="rId2"/>
            <a:stretch>
              <a:fillRect l="-10211" t="-7221" r="-10211"/>
            </a:stretch>
          </a:blipFill>
        </p:spPr>
      </p:sp>
      <p:sp>
        <p:nvSpPr>
          <p:cNvPr id="7" name="AutoShape 7"/>
          <p:cNvSpPr/>
          <p:nvPr/>
        </p:nvSpPr>
        <p:spPr>
          <a:xfrm>
            <a:off x="10649182" y="7984476"/>
            <a:ext cx="5730819" cy="0"/>
          </a:xfrm>
          <a:prstGeom prst="line">
            <a:avLst/>
          </a:prstGeom>
          <a:ln w="28575" cap="flat">
            <a:solidFill>
              <a:srgbClr val="345C72"/>
            </a:solidFill>
            <a:prstDash val="solid"/>
            <a:headEnd type="none" w="sm" len="sm"/>
            <a:tailEnd type="none" w="sm" len="sm"/>
          </a:ln>
        </p:spPr>
      </p:sp>
      <p:sp>
        <p:nvSpPr>
          <p:cNvPr id="8" name="AutoShape 8"/>
          <p:cNvSpPr/>
          <p:nvPr/>
        </p:nvSpPr>
        <p:spPr>
          <a:xfrm>
            <a:off x="14275853" y="-9529"/>
            <a:ext cx="0" cy="2662610"/>
          </a:xfrm>
          <a:prstGeom prst="line">
            <a:avLst/>
          </a:prstGeom>
          <a:ln w="9525" cap="flat">
            <a:solidFill>
              <a:srgbClr val="2A2E30"/>
            </a:solidFill>
            <a:prstDash val="solid"/>
            <a:headEnd type="none" w="sm" len="sm"/>
            <a:tailEnd type="none" w="sm" len="sm"/>
          </a:ln>
        </p:spPr>
      </p:sp>
      <p:sp>
        <p:nvSpPr>
          <p:cNvPr id="9" name="Freeform 9"/>
          <p:cNvSpPr/>
          <p:nvPr/>
        </p:nvSpPr>
        <p:spPr>
          <a:xfrm>
            <a:off x="14832221" y="290326"/>
            <a:ext cx="2085221" cy="2188686"/>
          </a:xfrm>
          <a:custGeom>
            <a:avLst/>
            <a:gdLst/>
            <a:ahLst/>
            <a:cxnLst/>
            <a:rect l="l" t="t" r="r" b="b"/>
            <a:pathLst>
              <a:path w="2085221" h="2188686">
                <a:moveTo>
                  <a:pt x="0" y="0"/>
                </a:moveTo>
                <a:lnTo>
                  <a:pt x="2085220" y="0"/>
                </a:lnTo>
                <a:lnTo>
                  <a:pt x="2085220" y="2188686"/>
                </a:lnTo>
                <a:lnTo>
                  <a:pt x="0" y="21886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352684" y="225794"/>
            <a:ext cx="13749609" cy="2393950"/>
          </a:xfrm>
          <a:prstGeom prst="rect">
            <a:avLst/>
          </a:prstGeom>
        </p:spPr>
        <p:txBody>
          <a:bodyPr lIns="0" tIns="0" rIns="0" bIns="0" rtlCol="0" anchor="t">
            <a:spAutoFit/>
          </a:bodyPr>
          <a:lstStyle/>
          <a:p>
            <a:pPr algn="l">
              <a:lnSpc>
                <a:spcPts val="9349"/>
              </a:lnSpc>
            </a:pPr>
            <a:r>
              <a:rPr lang="en-US" sz="8499" spc="-169">
                <a:solidFill>
                  <a:srgbClr val="AF994B"/>
                </a:solidFill>
                <a:latin typeface="Arsenal Bold"/>
              </a:rPr>
              <a:t>KẾT LUẬN VÀ</a:t>
            </a:r>
          </a:p>
          <a:p>
            <a:pPr marL="0" lvl="0" indent="0" algn="l">
              <a:lnSpc>
                <a:spcPts val="9349"/>
              </a:lnSpc>
            </a:pPr>
            <a:r>
              <a:rPr lang="en-US" sz="8499" spc="-169">
                <a:solidFill>
                  <a:srgbClr val="AF994B"/>
                </a:solidFill>
                <a:latin typeface="Arsenal Bold"/>
              </a:rPr>
              <a:t>HƯỚNG PHÁT TRIỂN</a:t>
            </a:r>
          </a:p>
        </p:txBody>
      </p:sp>
      <p:sp>
        <p:nvSpPr>
          <p:cNvPr id="11" name="AutoShape 11"/>
          <p:cNvSpPr/>
          <p:nvPr/>
        </p:nvSpPr>
        <p:spPr>
          <a:xfrm>
            <a:off x="0" y="2653081"/>
            <a:ext cx="18288000" cy="0"/>
          </a:xfrm>
          <a:prstGeom prst="line">
            <a:avLst/>
          </a:prstGeom>
          <a:ln w="66675" cap="flat">
            <a:solidFill>
              <a:srgbClr val="345C72"/>
            </a:solidFill>
            <a:prstDash val="solid"/>
            <a:headEnd type="none" w="sm" len="sm"/>
            <a:tailEnd type="none" w="sm" len="sm"/>
          </a:ln>
        </p:spPr>
      </p:sp>
      <p:sp>
        <p:nvSpPr>
          <p:cNvPr id="12" name="Freeform 12"/>
          <p:cNvSpPr/>
          <p:nvPr/>
        </p:nvSpPr>
        <p:spPr>
          <a:xfrm rot="-3728054">
            <a:off x="792892" y="6512644"/>
            <a:ext cx="1524332" cy="1513020"/>
          </a:xfrm>
          <a:custGeom>
            <a:avLst/>
            <a:gdLst/>
            <a:ahLst/>
            <a:cxnLst/>
            <a:rect l="l" t="t" r="r" b="b"/>
            <a:pathLst>
              <a:path w="1524332" h="1513020">
                <a:moveTo>
                  <a:pt x="0" y="0"/>
                </a:moveTo>
                <a:lnTo>
                  <a:pt x="1524332" y="0"/>
                </a:lnTo>
                <a:lnTo>
                  <a:pt x="1524332" y="1513020"/>
                </a:lnTo>
                <a:lnTo>
                  <a:pt x="0" y="15130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2775275" y="6794492"/>
            <a:ext cx="7893766"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2A2E30"/>
                </a:solidFill>
                <a:latin typeface="Radley"/>
              </a:rPr>
              <a:t>Hướng phát triển</a:t>
            </a:r>
          </a:p>
        </p:txBody>
      </p:sp>
      <p:sp>
        <p:nvSpPr>
          <p:cNvPr id="14" name="Freeform 14"/>
          <p:cNvSpPr/>
          <p:nvPr/>
        </p:nvSpPr>
        <p:spPr>
          <a:xfrm rot="-3728054">
            <a:off x="792892" y="4458148"/>
            <a:ext cx="1524332" cy="1513020"/>
          </a:xfrm>
          <a:custGeom>
            <a:avLst/>
            <a:gdLst/>
            <a:ahLst/>
            <a:cxnLst/>
            <a:rect l="l" t="t" r="r" b="b"/>
            <a:pathLst>
              <a:path w="1524332" h="1513020">
                <a:moveTo>
                  <a:pt x="0" y="0"/>
                </a:moveTo>
                <a:lnTo>
                  <a:pt x="1524332" y="0"/>
                </a:lnTo>
                <a:lnTo>
                  <a:pt x="1524332" y="1513020"/>
                </a:lnTo>
                <a:lnTo>
                  <a:pt x="0" y="15130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2775275" y="4739996"/>
            <a:ext cx="7893766"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2A2E30"/>
                </a:solidFill>
                <a:latin typeface="Radley"/>
              </a:rPr>
              <a:t>Kết luận</a:t>
            </a:r>
          </a:p>
        </p:txBody>
      </p:sp>
      <p:sp>
        <p:nvSpPr>
          <p:cNvPr id="16" name="TextBox 16"/>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7" name="TextBox 17"/>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8" name="TextBox 18"/>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9" name="TextBox 19"/>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29</a:t>
            </a:r>
          </a:p>
        </p:txBody>
      </p:sp>
      <p:sp>
        <p:nvSpPr>
          <p:cNvPr id="20" name="AutoShape 20"/>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21" name="Freeform 21"/>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7"/>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25794"/>
            <a:ext cx="13749609" cy="2393950"/>
          </a:xfrm>
          <a:prstGeom prst="rect">
            <a:avLst/>
          </a:prstGeom>
        </p:spPr>
        <p:txBody>
          <a:bodyPr lIns="0" tIns="0" rIns="0" bIns="0" rtlCol="0" anchor="t">
            <a:spAutoFit/>
          </a:bodyPr>
          <a:lstStyle/>
          <a:p>
            <a:pPr algn="l">
              <a:lnSpc>
                <a:spcPts val="9349"/>
              </a:lnSpc>
            </a:pPr>
            <a:r>
              <a:rPr lang="en-US" sz="8499" spc="-169">
                <a:solidFill>
                  <a:srgbClr val="AF994B"/>
                </a:solidFill>
                <a:latin typeface="Arsenal Bold"/>
              </a:rPr>
              <a:t>KẾT LUẬN VÀ</a:t>
            </a:r>
          </a:p>
          <a:p>
            <a:pPr marL="0" lvl="0" indent="0" algn="l">
              <a:lnSpc>
                <a:spcPts val="9349"/>
              </a:lnSpc>
            </a:pPr>
            <a:r>
              <a:rPr lang="en-US" sz="8499" spc="-169">
                <a:solidFill>
                  <a:srgbClr val="AF994B"/>
                </a:solidFill>
                <a:latin typeface="Arsenal Bold"/>
              </a:rPr>
              <a:t>HƯỚNG PHÁT TRIỂN</a:t>
            </a:r>
          </a:p>
        </p:txBody>
      </p:sp>
      <p:sp>
        <p:nvSpPr>
          <p:cNvPr id="3" name="TextBox 3"/>
          <p:cNvSpPr txBox="1"/>
          <p:nvPr/>
        </p:nvSpPr>
        <p:spPr>
          <a:xfrm>
            <a:off x="352684" y="2576881"/>
            <a:ext cx="7893766" cy="762000"/>
          </a:xfrm>
          <a:prstGeom prst="rect">
            <a:avLst/>
          </a:prstGeom>
        </p:spPr>
        <p:txBody>
          <a:bodyPr lIns="0" tIns="0" rIns="0" bIns="0" rtlCol="0" anchor="t">
            <a:spAutoFit/>
          </a:bodyPr>
          <a:lstStyle/>
          <a:p>
            <a:pPr marL="0" lvl="0" indent="0" algn="l">
              <a:lnSpc>
                <a:spcPts val="6299"/>
              </a:lnSpc>
              <a:spcBef>
                <a:spcPct val="0"/>
              </a:spcBef>
            </a:pPr>
            <a:r>
              <a:rPr lang="en-US" sz="4500">
                <a:solidFill>
                  <a:srgbClr val="4A7892"/>
                </a:solidFill>
                <a:latin typeface="Radley"/>
              </a:rPr>
              <a:t>Kết luận</a:t>
            </a:r>
          </a:p>
        </p:txBody>
      </p:sp>
      <p:sp>
        <p:nvSpPr>
          <p:cNvPr id="4" name="TextBox 4"/>
          <p:cNvSpPr txBox="1"/>
          <p:nvPr/>
        </p:nvSpPr>
        <p:spPr>
          <a:xfrm>
            <a:off x="352684" y="3401230"/>
            <a:ext cx="17414994" cy="6467602"/>
          </a:xfrm>
          <a:prstGeom prst="rect">
            <a:avLst/>
          </a:prstGeom>
        </p:spPr>
        <p:txBody>
          <a:bodyPr lIns="0" tIns="0" rIns="0" bIns="0" rtlCol="0" anchor="t">
            <a:spAutoFit/>
          </a:bodyPr>
          <a:lstStyle/>
          <a:p>
            <a:pPr algn="l">
              <a:lnSpc>
                <a:spcPts val="3059"/>
              </a:lnSpc>
            </a:pPr>
            <a:r>
              <a:rPr lang="en-US" sz="2300" spc="-46">
                <a:solidFill>
                  <a:srgbClr val="000000"/>
                </a:solidFill>
                <a:latin typeface="Arsenal"/>
              </a:rPr>
              <a:t>Những </a:t>
            </a:r>
            <a:r>
              <a:rPr lang="en-US" sz="2300" spc="-46">
                <a:solidFill>
                  <a:srgbClr val="000000"/>
                </a:solidFill>
                <a:latin typeface="Arsenal Bold"/>
              </a:rPr>
              <a:t>kinh nghiệm</a:t>
            </a:r>
            <a:r>
              <a:rPr lang="en-US" sz="2300" spc="-46">
                <a:solidFill>
                  <a:srgbClr val="000000"/>
                </a:solidFill>
                <a:latin typeface="Arsenal"/>
              </a:rPr>
              <a:t> có được </a:t>
            </a:r>
            <a:r>
              <a:rPr lang="en-US" sz="2300" spc="-46">
                <a:solidFill>
                  <a:srgbClr val="000000"/>
                </a:solidFill>
                <a:latin typeface="Arsenal Bold"/>
              </a:rPr>
              <a:t>sau khi thực hiện đề tài</a:t>
            </a:r>
            <a:r>
              <a:rPr lang="en-US" sz="2300" spc="-46">
                <a:solidFill>
                  <a:srgbClr val="000000"/>
                </a:solidFill>
                <a:latin typeface="Arsenal"/>
              </a:rPr>
              <a:t>:</a:t>
            </a:r>
          </a:p>
          <a:p>
            <a:pPr marL="496571" lvl="1" indent="-248285" algn="l">
              <a:lnSpc>
                <a:spcPts val="3059"/>
              </a:lnSpc>
              <a:buFont typeface="Arial"/>
              <a:buChar char="•"/>
            </a:pPr>
            <a:r>
              <a:rPr lang="en-US" sz="2300" spc="-46">
                <a:solidFill>
                  <a:srgbClr val="000000"/>
                </a:solidFill>
                <a:latin typeface="Arsenal"/>
              </a:rPr>
              <a:t>Phải </a:t>
            </a:r>
            <a:r>
              <a:rPr lang="en-US" sz="2300" spc="-46">
                <a:solidFill>
                  <a:srgbClr val="000000"/>
                </a:solidFill>
                <a:latin typeface="Arsenal Bold"/>
              </a:rPr>
              <a:t>xác định rõ lý thuyết cần đọc</a:t>
            </a:r>
            <a:r>
              <a:rPr lang="en-US" sz="2300" spc="-46">
                <a:solidFill>
                  <a:srgbClr val="000000"/>
                </a:solidFill>
                <a:latin typeface="Arsenal"/>
              </a:rPr>
              <a:t> để tránh lan man trong quá trình tìm hiểu lý thuyết.</a:t>
            </a:r>
          </a:p>
          <a:p>
            <a:pPr marL="496571" lvl="1" indent="-248285" algn="l">
              <a:lnSpc>
                <a:spcPts val="3059"/>
              </a:lnSpc>
              <a:buFont typeface="Arial"/>
              <a:buChar char="•"/>
            </a:pPr>
            <a:r>
              <a:rPr lang="en-US" sz="2300" spc="-46">
                <a:solidFill>
                  <a:srgbClr val="000000"/>
                </a:solidFill>
                <a:latin typeface="Arsenal"/>
              </a:rPr>
              <a:t>Đề tài này em </a:t>
            </a:r>
            <a:r>
              <a:rPr lang="en-US" sz="2300" spc="-46">
                <a:solidFill>
                  <a:srgbClr val="000000"/>
                </a:solidFill>
                <a:latin typeface="Arsenal Bold"/>
              </a:rPr>
              <a:t>đã đề ra kế hoạch</a:t>
            </a:r>
            <a:r>
              <a:rPr lang="en-US" sz="2300" spc="-46">
                <a:solidFill>
                  <a:srgbClr val="000000"/>
                </a:solidFill>
                <a:latin typeface="Arsenal"/>
              </a:rPr>
              <a:t> và </a:t>
            </a:r>
            <a:r>
              <a:rPr lang="en-US" sz="2300" spc="-46">
                <a:solidFill>
                  <a:srgbClr val="000000"/>
                </a:solidFill>
                <a:latin typeface="Arsenal Bold"/>
              </a:rPr>
              <a:t>thực hiện kế hoạch một cách nghiêm túc,</a:t>
            </a:r>
            <a:r>
              <a:rPr lang="en-US" sz="2300" spc="-46">
                <a:solidFill>
                  <a:srgbClr val="000000"/>
                </a:solidFill>
                <a:latin typeface="Arsenal"/>
              </a:rPr>
              <a:t> </a:t>
            </a:r>
            <a:r>
              <a:rPr lang="en-US" sz="2300" spc="-46">
                <a:solidFill>
                  <a:srgbClr val="000000"/>
                </a:solidFill>
                <a:latin typeface="Arsenal Bold"/>
              </a:rPr>
              <a:t>không trì hoãn</a:t>
            </a:r>
            <a:r>
              <a:rPr lang="en-US" sz="2300" spc="-46">
                <a:solidFill>
                  <a:srgbClr val="000000"/>
                </a:solidFill>
                <a:latin typeface="Arsenal"/>
              </a:rPr>
              <a:t> nên đã </a:t>
            </a:r>
            <a:r>
              <a:rPr lang="en-US" sz="2300" spc="-46">
                <a:solidFill>
                  <a:srgbClr val="000000"/>
                </a:solidFill>
                <a:latin typeface="Arsenal Bold"/>
              </a:rPr>
              <a:t>đảm bảo được tiến độ đề ra</a:t>
            </a:r>
            <a:r>
              <a:rPr lang="en-US" sz="2300" spc="-46">
                <a:solidFill>
                  <a:srgbClr val="000000"/>
                </a:solidFill>
                <a:latin typeface="Arsenal"/>
              </a:rPr>
              <a:t>.</a:t>
            </a:r>
          </a:p>
          <a:p>
            <a:pPr marL="496571" lvl="1" indent="-248285" algn="l">
              <a:lnSpc>
                <a:spcPts val="3059"/>
              </a:lnSpc>
              <a:buFont typeface="Arial"/>
              <a:buChar char="•"/>
            </a:pPr>
            <a:r>
              <a:rPr lang="en-US" sz="2300" spc="-46">
                <a:solidFill>
                  <a:srgbClr val="000000"/>
                </a:solidFill>
                <a:latin typeface="Arsenal"/>
              </a:rPr>
              <a:t>Cần phải </a:t>
            </a:r>
            <a:r>
              <a:rPr lang="en-US" sz="2300" spc="-46">
                <a:solidFill>
                  <a:srgbClr val="000000"/>
                </a:solidFill>
                <a:latin typeface="Arsenal Bold"/>
              </a:rPr>
              <a:t>đưa ra những yêu cầu chi tiết ngay từ đầu</a:t>
            </a:r>
            <a:r>
              <a:rPr lang="en-US" sz="2300" spc="-46">
                <a:solidFill>
                  <a:srgbClr val="000000"/>
                </a:solidFill>
                <a:latin typeface="Arsenal"/>
              </a:rPr>
              <a:t> để có thể phân tích và </a:t>
            </a:r>
            <a:r>
              <a:rPr lang="en-US" sz="2300" spc="-46">
                <a:solidFill>
                  <a:srgbClr val="000000"/>
                </a:solidFill>
                <a:latin typeface="Arsenal Bold"/>
              </a:rPr>
              <a:t>tìm ra được giải pháp phù hợp nhất</a:t>
            </a:r>
            <a:r>
              <a:rPr lang="en-US" sz="2300" spc="-46">
                <a:solidFill>
                  <a:srgbClr val="000000"/>
                </a:solidFill>
                <a:latin typeface="Arsenal"/>
              </a:rPr>
              <a:t> cho ứng dụng.</a:t>
            </a:r>
          </a:p>
          <a:p>
            <a:pPr algn="l">
              <a:lnSpc>
                <a:spcPts val="3059"/>
              </a:lnSpc>
            </a:pPr>
            <a:endParaRPr lang="en-US" sz="2300" spc="-46">
              <a:solidFill>
                <a:srgbClr val="000000"/>
              </a:solidFill>
              <a:latin typeface="Arsenal"/>
            </a:endParaRPr>
          </a:p>
          <a:p>
            <a:pPr algn="l">
              <a:lnSpc>
                <a:spcPts val="3059"/>
              </a:lnSpc>
            </a:pPr>
            <a:r>
              <a:rPr lang="en-US" sz="2300" u="sng" spc="-46">
                <a:solidFill>
                  <a:srgbClr val="000000"/>
                </a:solidFill>
                <a:latin typeface="Arsenal Bold"/>
              </a:rPr>
              <a:t>Ưu điểm của đề tài:</a:t>
            </a:r>
          </a:p>
          <a:p>
            <a:pPr marL="496571" lvl="1" indent="-248285" algn="l">
              <a:lnSpc>
                <a:spcPts val="3059"/>
              </a:lnSpc>
              <a:buFont typeface="Arial"/>
              <a:buChar char="•"/>
            </a:pPr>
            <a:r>
              <a:rPr lang="en-US" sz="2300" spc="-46">
                <a:solidFill>
                  <a:srgbClr val="000000"/>
                </a:solidFill>
                <a:latin typeface="Arsenal"/>
              </a:rPr>
              <a:t>Người dùng dễ dàng tương tác với hệ thống với các </a:t>
            </a:r>
            <a:r>
              <a:rPr lang="en-US" sz="2300" spc="-46">
                <a:solidFill>
                  <a:srgbClr val="000000"/>
                </a:solidFill>
                <a:latin typeface="Arsenal Bold"/>
              </a:rPr>
              <a:t>giao diện đơn giản và gần gũi</a:t>
            </a:r>
            <a:r>
              <a:rPr lang="en-US" sz="2300" spc="-46">
                <a:solidFill>
                  <a:srgbClr val="000000"/>
                </a:solidFill>
                <a:latin typeface="Arsenal"/>
              </a:rPr>
              <a:t>.</a:t>
            </a:r>
          </a:p>
          <a:p>
            <a:pPr marL="496571" lvl="1" indent="-248285" algn="l">
              <a:lnSpc>
                <a:spcPts val="3059"/>
              </a:lnSpc>
              <a:buFont typeface="Arial"/>
              <a:buChar char="•"/>
            </a:pPr>
            <a:r>
              <a:rPr lang="en-US" sz="2300" spc="-46">
                <a:solidFill>
                  <a:srgbClr val="000000"/>
                </a:solidFill>
                <a:latin typeface="Arsenal"/>
              </a:rPr>
              <a:t>Ứng dụng có thêm </a:t>
            </a:r>
            <a:r>
              <a:rPr lang="en-US" sz="2300" spc="-46">
                <a:solidFill>
                  <a:srgbClr val="000000"/>
                </a:solidFill>
                <a:latin typeface="Arsenal Bold"/>
              </a:rPr>
              <a:t>vân tay </a:t>
            </a:r>
            <a:r>
              <a:rPr lang="en-US" sz="2300" spc="-46">
                <a:solidFill>
                  <a:srgbClr val="000000"/>
                </a:solidFill>
                <a:latin typeface="Arsenal"/>
              </a:rPr>
              <a:t>để mở tủ </a:t>
            </a:r>
            <a:r>
              <a:rPr lang="en-US" sz="2300" spc="-46">
                <a:solidFill>
                  <a:srgbClr val="000000"/>
                </a:solidFill>
                <a:latin typeface="Arsenal Bold"/>
              </a:rPr>
              <a:t>khi người dùng không thể nhận dạng được khuôn mặt</a:t>
            </a:r>
            <a:r>
              <a:rPr lang="en-US" sz="2300" spc="-46">
                <a:solidFill>
                  <a:srgbClr val="000000"/>
                </a:solidFill>
                <a:latin typeface="Arsenal"/>
              </a:rPr>
              <a:t> do một vài lý do khác nhau.</a:t>
            </a:r>
          </a:p>
          <a:p>
            <a:pPr marL="496571" lvl="1" indent="-248285" algn="l">
              <a:lnSpc>
                <a:spcPts val="3059"/>
              </a:lnSpc>
              <a:buFont typeface="Arial"/>
              <a:buChar char="•"/>
            </a:pPr>
            <a:r>
              <a:rPr lang="en-US" sz="2300" spc="-46">
                <a:solidFill>
                  <a:srgbClr val="000000"/>
                </a:solidFill>
                <a:latin typeface="Arsenal"/>
              </a:rPr>
              <a:t>Có thể </a:t>
            </a:r>
            <a:r>
              <a:rPr lang="en-US" sz="2300" spc="-46">
                <a:solidFill>
                  <a:srgbClr val="000000"/>
                </a:solidFill>
                <a:latin typeface="Arsenal Bold"/>
              </a:rPr>
              <a:t>dễ dàng mở rộng cho các hệ thống có nhiều tủ</a:t>
            </a:r>
            <a:r>
              <a:rPr lang="en-US" sz="2300" spc="-46">
                <a:solidFill>
                  <a:srgbClr val="000000"/>
                </a:solidFill>
                <a:latin typeface="Arsenal"/>
              </a:rPr>
              <a:t>, lên đến 1000 tủ (dung lượng của vân tay).</a:t>
            </a:r>
          </a:p>
          <a:p>
            <a:pPr marL="496571" lvl="1" indent="-248285" algn="l">
              <a:lnSpc>
                <a:spcPts val="3059"/>
              </a:lnSpc>
              <a:buFont typeface="Arial"/>
              <a:buChar char="•"/>
            </a:pPr>
            <a:r>
              <a:rPr lang="en-US" sz="2300" spc="-46">
                <a:solidFill>
                  <a:srgbClr val="000000"/>
                </a:solidFill>
                <a:latin typeface="Arsenal"/>
              </a:rPr>
              <a:t>Người dùng có thể </a:t>
            </a:r>
            <a:r>
              <a:rPr lang="en-US" sz="2300" spc="-46">
                <a:solidFill>
                  <a:srgbClr val="000000"/>
                </a:solidFill>
                <a:latin typeface="Arsenal Bold"/>
              </a:rPr>
              <a:t>dễ dàng gửi đồ</a:t>
            </a:r>
            <a:r>
              <a:rPr lang="en-US" sz="2300" spc="-46">
                <a:solidFill>
                  <a:srgbClr val="000000"/>
                </a:solidFill>
                <a:latin typeface="Arsenal"/>
              </a:rPr>
              <a:t> mà không cần phải bận tâm mình sẽ quên chìa khóa, mật khẩu, hay bất cứ thứ gì cả.</a:t>
            </a:r>
          </a:p>
          <a:p>
            <a:pPr algn="l">
              <a:lnSpc>
                <a:spcPts val="3059"/>
              </a:lnSpc>
            </a:pPr>
            <a:endParaRPr lang="en-US" sz="2300" spc="-46">
              <a:solidFill>
                <a:srgbClr val="000000"/>
              </a:solidFill>
              <a:latin typeface="Arsenal"/>
            </a:endParaRPr>
          </a:p>
          <a:p>
            <a:pPr algn="l">
              <a:lnSpc>
                <a:spcPts val="3059"/>
              </a:lnSpc>
            </a:pPr>
            <a:r>
              <a:rPr lang="en-US" sz="2300" u="sng" spc="-46">
                <a:solidFill>
                  <a:srgbClr val="000000"/>
                </a:solidFill>
                <a:latin typeface="Arsenal Bold"/>
              </a:rPr>
              <a:t>Khuyết điểm của đề tài:</a:t>
            </a:r>
          </a:p>
          <a:p>
            <a:pPr marL="496571" lvl="1" indent="-248285" algn="l">
              <a:lnSpc>
                <a:spcPts val="3059"/>
              </a:lnSpc>
              <a:buFont typeface="Arial"/>
              <a:buChar char="•"/>
            </a:pPr>
            <a:r>
              <a:rPr lang="en-US" sz="2300" spc="-46">
                <a:solidFill>
                  <a:srgbClr val="000000"/>
                </a:solidFill>
                <a:latin typeface="Arsenal"/>
              </a:rPr>
              <a:t>Đề tài </a:t>
            </a:r>
            <a:r>
              <a:rPr lang="en-US" sz="2300" spc="-46">
                <a:solidFill>
                  <a:srgbClr val="000000"/>
                </a:solidFill>
                <a:latin typeface="Arsenal Bold"/>
              </a:rPr>
              <a:t>chưa được tối ưu ở phần chọn linh kiện</a:t>
            </a:r>
            <a:r>
              <a:rPr lang="en-US" sz="2300" spc="-46">
                <a:solidFill>
                  <a:srgbClr val="000000"/>
                </a:solidFill>
                <a:latin typeface="Arsenal"/>
              </a:rPr>
              <a:t> để thực hiện vì </a:t>
            </a:r>
            <a:r>
              <a:rPr lang="en-US" sz="2300" spc="-46">
                <a:solidFill>
                  <a:srgbClr val="000000"/>
                </a:solidFill>
                <a:latin typeface="Arsenal Bold"/>
              </a:rPr>
              <a:t>đánh giá chưa đúng được các yêu cầu ban đầu</a:t>
            </a:r>
            <a:r>
              <a:rPr lang="en-US" sz="2300" spc="-46">
                <a:solidFill>
                  <a:srgbClr val="000000"/>
                </a:solidFill>
                <a:latin typeface="Arsenal"/>
              </a:rPr>
              <a:t>, khi mà em dùng đến 2 MCU cho phần cứng.</a:t>
            </a:r>
          </a:p>
          <a:p>
            <a:pPr marL="496571" lvl="1" indent="-248285" algn="l">
              <a:lnSpc>
                <a:spcPts val="3059"/>
              </a:lnSpc>
              <a:buFont typeface="Arial"/>
              <a:buChar char="•"/>
            </a:pPr>
            <a:r>
              <a:rPr lang="en-US" sz="2300" spc="-46">
                <a:solidFill>
                  <a:srgbClr val="000000"/>
                </a:solidFill>
                <a:latin typeface="Arsenal"/>
              </a:rPr>
              <a:t>Phần cứng </a:t>
            </a:r>
            <a:r>
              <a:rPr lang="en-US" sz="2300" spc="-46">
                <a:solidFill>
                  <a:srgbClr val="000000"/>
                </a:solidFill>
                <a:latin typeface="Arsenal Bold"/>
              </a:rPr>
              <a:t>chưa có cửa thực tế</a:t>
            </a:r>
            <a:r>
              <a:rPr lang="en-US" sz="2300" spc="-46">
                <a:solidFill>
                  <a:srgbClr val="000000"/>
                </a:solidFill>
                <a:latin typeface="Arsenal"/>
              </a:rPr>
              <a:t> (điều khiển khóa điện từ để mở, đóng cửa).</a:t>
            </a:r>
          </a:p>
          <a:p>
            <a:pPr marL="496571" lvl="1" indent="-248285" algn="l">
              <a:lnSpc>
                <a:spcPts val="3059"/>
              </a:lnSpc>
              <a:buFont typeface="Arial"/>
              <a:buChar char="•"/>
            </a:pPr>
            <a:r>
              <a:rPr lang="en-US" sz="2300" spc="-46">
                <a:solidFill>
                  <a:srgbClr val="000000"/>
                </a:solidFill>
                <a:latin typeface="Arsenal Bold"/>
              </a:rPr>
              <a:t>Chưa thêm thời gian quá hạn</a:t>
            </a:r>
            <a:r>
              <a:rPr lang="en-US" sz="2300" spc="-46">
                <a:solidFill>
                  <a:srgbClr val="000000"/>
                </a:solidFill>
                <a:latin typeface="Arsenal"/>
              </a:rPr>
              <a:t> cho các tủ gửi đồ quá lâu và thời gian hết hạn khi mà người dùng không còn tương tác hệ thống.</a:t>
            </a:r>
          </a:p>
          <a:p>
            <a:pPr algn="l">
              <a:lnSpc>
                <a:spcPts val="3059"/>
              </a:lnSpc>
            </a:pPr>
            <a:endParaRPr lang="en-US" sz="2300" spc="-46">
              <a:solidFill>
                <a:srgbClr val="000000"/>
              </a:solidFill>
              <a:latin typeface="Arsenal"/>
            </a:endParaRPr>
          </a:p>
        </p:txBody>
      </p:sp>
      <p:sp>
        <p:nvSpPr>
          <p:cNvPr id="5" name="TextBox 5"/>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6" name="TextBox 6"/>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7" name="TextBox 7"/>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8" name="TextBox 8"/>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30</a:t>
            </a:r>
          </a:p>
        </p:txBody>
      </p:sp>
      <p:sp>
        <p:nvSpPr>
          <p:cNvPr id="9" name="AutoShape 9"/>
          <p:cNvSpPr/>
          <p:nvPr/>
        </p:nvSpPr>
        <p:spPr>
          <a:xfrm>
            <a:off x="0" y="2653081"/>
            <a:ext cx="18288000" cy="0"/>
          </a:xfrm>
          <a:prstGeom prst="line">
            <a:avLst/>
          </a:prstGeom>
          <a:ln w="66675" cap="flat">
            <a:solidFill>
              <a:srgbClr val="345C72"/>
            </a:solidFill>
            <a:prstDash val="solid"/>
            <a:headEnd type="none" w="sm" len="sm"/>
            <a:tailEnd type="none" w="sm" len="sm"/>
          </a:ln>
        </p:spPr>
      </p:sp>
      <p:sp>
        <p:nvSpPr>
          <p:cNvPr id="10" name="AutoShape 10"/>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1" name="Freeform 11"/>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fade">
                                      <p:cBhvr>
                                        <p:cTn id="29" dur="1000"/>
                                        <p:tgtEl>
                                          <p:spTgt spid="4">
                                            <p:txEl>
                                              <p:pRg st="5" end="5"/>
                                            </p:txEl>
                                          </p:spTgt>
                                        </p:tgtEl>
                                      </p:cBhvr>
                                    </p:animEffect>
                                    <p:anim calcmode="lin" valueType="num">
                                      <p:cBhvr>
                                        <p:cTn id="30"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fade">
                                      <p:cBhvr>
                                        <p:cTn id="34" dur="1000"/>
                                        <p:tgtEl>
                                          <p:spTgt spid="4">
                                            <p:txEl>
                                              <p:pRg st="6" end="6"/>
                                            </p:txEl>
                                          </p:spTgt>
                                        </p:tgtEl>
                                      </p:cBhvr>
                                    </p:animEffect>
                                    <p:anim calcmode="lin" valueType="num">
                                      <p:cBhvr>
                                        <p:cTn id="35"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1000"/>
                                        <p:tgtEl>
                                          <p:spTgt spid="4">
                                            <p:txEl>
                                              <p:pRg st="7" end="7"/>
                                            </p:txEl>
                                          </p:spTgt>
                                        </p:tgtEl>
                                      </p:cBhvr>
                                    </p:animEffect>
                                    <p:anim calcmode="lin" valueType="num">
                                      <p:cBhvr>
                                        <p:cTn id="40"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xEl>
                                              <p:pRg st="8" end="8"/>
                                            </p:txEl>
                                          </p:spTgt>
                                        </p:tgtEl>
                                        <p:attrNameLst>
                                          <p:attrName>style.visibility</p:attrName>
                                        </p:attrNameLst>
                                      </p:cBhvr>
                                      <p:to>
                                        <p:strVal val="visible"/>
                                      </p:to>
                                    </p:set>
                                    <p:animEffect transition="in" filter="fade">
                                      <p:cBhvr>
                                        <p:cTn id="44" dur="1000"/>
                                        <p:tgtEl>
                                          <p:spTgt spid="4">
                                            <p:txEl>
                                              <p:pRg st="8" end="8"/>
                                            </p:txEl>
                                          </p:spTgt>
                                        </p:tgtEl>
                                      </p:cBhvr>
                                    </p:animEffect>
                                    <p:anim calcmode="lin" valueType="num">
                                      <p:cBhvr>
                                        <p:cTn id="45"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4">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1000"/>
                                        <p:tgtEl>
                                          <p:spTgt spid="4">
                                            <p:txEl>
                                              <p:pRg st="9" end="9"/>
                                            </p:txEl>
                                          </p:spTgt>
                                        </p:tgtEl>
                                      </p:cBhvr>
                                    </p:animEffect>
                                    <p:anim calcmode="lin" valueType="num">
                                      <p:cBhvr>
                                        <p:cTn id="50"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
                                            <p:txEl>
                                              <p:pRg st="11" end="11"/>
                                            </p:txEl>
                                          </p:spTgt>
                                        </p:tgtEl>
                                        <p:attrNameLst>
                                          <p:attrName>style.visibility</p:attrName>
                                        </p:attrNameLst>
                                      </p:cBhvr>
                                      <p:to>
                                        <p:strVal val="visible"/>
                                      </p:to>
                                    </p:set>
                                    <p:animEffect transition="in" filter="fade">
                                      <p:cBhvr>
                                        <p:cTn id="56" dur="1000"/>
                                        <p:tgtEl>
                                          <p:spTgt spid="4">
                                            <p:txEl>
                                              <p:pRg st="11" end="11"/>
                                            </p:txEl>
                                          </p:spTgt>
                                        </p:tgtEl>
                                      </p:cBhvr>
                                    </p:animEffect>
                                    <p:anim calcmode="lin" valueType="num">
                                      <p:cBhvr>
                                        <p:cTn id="57"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11" end="11"/>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
                                            <p:txEl>
                                              <p:pRg st="12" end="12"/>
                                            </p:txEl>
                                          </p:spTgt>
                                        </p:tgtEl>
                                        <p:attrNameLst>
                                          <p:attrName>style.visibility</p:attrName>
                                        </p:attrNameLst>
                                      </p:cBhvr>
                                      <p:to>
                                        <p:strVal val="visible"/>
                                      </p:to>
                                    </p:set>
                                    <p:animEffect transition="in" filter="fade">
                                      <p:cBhvr>
                                        <p:cTn id="61" dur="1000"/>
                                        <p:tgtEl>
                                          <p:spTgt spid="4">
                                            <p:txEl>
                                              <p:pRg st="12" end="12"/>
                                            </p:txEl>
                                          </p:spTgt>
                                        </p:tgtEl>
                                      </p:cBhvr>
                                    </p:animEffect>
                                    <p:anim calcmode="lin" valueType="num">
                                      <p:cBhvr>
                                        <p:cTn id="62"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63" dur="1000" fill="hold"/>
                                        <p:tgtEl>
                                          <p:spTgt spid="4">
                                            <p:txEl>
                                              <p:pRg st="12" end="12"/>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4">
                                            <p:txEl>
                                              <p:pRg st="13" end="13"/>
                                            </p:txEl>
                                          </p:spTgt>
                                        </p:tgtEl>
                                        <p:attrNameLst>
                                          <p:attrName>style.visibility</p:attrName>
                                        </p:attrNameLst>
                                      </p:cBhvr>
                                      <p:to>
                                        <p:strVal val="visible"/>
                                      </p:to>
                                    </p:set>
                                    <p:animEffect transition="in" filter="fade">
                                      <p:cBhvr>
                                        <p:cTn id="66" dur="1000"/>
                                        <p:tgtEl>
                                          <p:spTgt spid="4">
                                            <p:txEl>
                                              <p:pRg st="13" end="13"/>
                                            </p:txEl>
                                          </p:spTgt>
                                        </p:tgtEl>
                                      </p:cBhvr>
                                    </p:animEffect>
                                    <p:anim calcmode="lin" valueType="num">
                                      <p:cBhvr>
                                        <p:cTn id="67" dur="10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68" dur="1000" fill="hold"/>
                                        <p:tgtEl>
                                          <p:spTgt spid="4">
                                            <p:txEl>
                                              <p:pRg st="13" end="13"/>
                                            </p:txEl>
                                          </p:spTgt>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4">
                                            <p:txEl>
                                              <p:pRg st="14" end="14"/>
                                            </p:txEl>
                                          </p:spTgt>
                                        </p:tgtEl>
                                        <p:attrNameLst>
                                          <p:attrName>style.visibility</p:attrName>
                                        </p:attrNameLst>
                                      </p:cBhvr>
                                      <p:to>
                                        <p:strVal val="visible"/>
                                      </p:to>
                                    </p:set>
                                    <p:animEffect transition="in" filter="fade">
                                      <p:cBhvr>
                                        <p:cTn id="71" dur="1000"/>
                                        <p:tgtEl>
                                          <p:spTgt spid="4">
                                            <p:txEl>
                                              <p:pRg st="14" end="14"/>
                                            </p:txEl>
                                          </p:spTgt>
                                        </p:tgtEl>
                                      </p:cBhvr>
                                    </p:animEffect>
                                    <p:anim calcmode="lin" valueType="num">
                                      <p:cBhvr>
                                        <p:cTn id="72" dur="1000" fill="hold"/>
                                        <p:tgtEl>
                                          <p:spTgt spid="4">
                                            <p:txEl>
                                              <p:pRg st="14" end="14"/>
                                            </p:txEl>
                                          </p:spTgt>
                                        </p:tgtEl>
                                        <p:attrNameLst>
                                          <p:attrName>ppt_x</p:attrName>
                                        </p:attrNameLst>
                                      </p:cBhvr>
                                      <p:tavLst>
                                        <p:tav tm="0">
                                          <p:val>
                                            <p:strVal val="#ppt_x"/>
                                          </p:val>
                                        </p:tav>
                                        <p:tav tm="100000">
                                          <p:val>
                                            <p:strVal val="#ppt_x"/>
                                          </p:val>
                                        </p:tav>
                                      </p:tavLst>
                                    </p:anim>
                                    <p:anim calcmode="lin" valueType="num">
                                      <p:cBhvr>
                                        <p:cTn id="73" dur="1000" fill="hold"/>
                                        <p:tgtEl>
                                          <p:spTgt spid="4">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2684" y="225794"/>
            <a:ext cx="13749609" cy="2393950"/>
          </a:xfrm>
          <a:prstGeom prst="rect">
            <a:avLst/>
          </a:prstGeom>
        </p:spPr>
        <p:txBody>
          <a:bodyPr lIns="0" tIns="0" rIns="0" bIns="0" rtlCol="0" anchor="t">
            <a:spAutoFit/>
          </a:bodyPr>
          <a:lstStyle/>
          <a:p>
            <a:pPr algn="l">
              <a:lnSpc>
                <a:spcPts val="9349"/>
              </a:lnSpc>
            </a:pPr>
            <a:r>
              <a:rPr lang="en-US" sz="8499" spc="-169">
                <a:solidFill>
                  <a:srgbClr val="AF994B"/>
                </a:solidFill>
                <a:latin typeface="Arsenal Bold"/>
              </a:rPr>
              <a:t>KẾT LUẬN VÀ</a:t>
            </a:r>
          </a:p>
          <a:p>
            <a:pPr marL="0" lvl="0" indent="0" algn="l">
              <a:lnSpc>
                <a:spcPts val="9349"/>
              </a:lnSpc>
            </a:pPr>
            <a:r>
              <a:rPr lang="en-US" sz="8499" spc="-169">
                <a:solidFill>
                  <a:srgbClr val="AF994B"/>
                </a:solidFill>
                <a:latin typeface="Arsenal Bold"/>
              </a:rPr>
              <a:t>HƯỚNG PHÁT TRIỂN</a:t>
            </a:r>
          </a:p>
        </p:txBody>
      </p:sp>
      <p:sp>
        <p:nvSpPr>
          <p:cNvPr id="3" name="TextBox 3"/>
          <p:cNvSpPr txBox="1"/>
          <p:nvPr/>
        </p:nvSpPr>
        <p:spPr>
          <a:xfrm>
            <a:off x="352684" y="2610218"/>
            <a:ext cx="7893766" cy="762000"/>
          </a:xfrm>
          <a:prstGeom prst="rect">
            <a:avLst/>
          </a:prstGeom>
        </p:spPr>
        <p:txBody>
          <a:bodyPr lIns="0" tIns="0" rIns="0" bIns="0" rtlCol="0" anchor="t">
            <a:spAutoFit/>
          </a:bodyPr>
          <a:lstStyle/>
          <a:p>
            <a:pPr marL="0" lvl="0" indent="0" algn="l">
              <a:lnSpc>
                <a:spcPts val="6299"/>
              </a:lnSpc>
              <a:spcBef>
                <a:spcPct val="0"/>
              </a:spcBef>
            </a:pPr>
            <a:r>
              <a:rPr lang="en-US" sz="4500">
                <a:solidFill>
                  <a:srgbClr val="4A7892"/>
                </a:solidFill>
                <a:latin typeface="Radley"/>
              </a:rPr>
              <a:t>Hướng phát triển</a:t>
            </a:r>
          </a:p>
        </p:txBody>
      </p:sp>
      <p:sp>
        <p:nvSpPr>
          <p:cNvPr id="4" name="TextBox 4"/>
          <p:cNvSpPr txBox="1"/>
          <p:nvPr/>
        </p:nvSpPr>
        <p:spPr>
          <a:xfrm>
            <a:off x="352684" y="3814995"/>
            <a:ext cx="17414994" cy="3239643"/>
          </a:xfrm>
          <a:prstGeom prst="rect">
            <a:avLst/>
          </a:prstGeom>
        </p:spPr>
        <p:txBody>
          <a:bodyPr lIns="0" tIns="0" rIns="0" bIns="0" rtlCol="0" anchor="t">
            <a:spAutoFit/>
          </a:bodyPr>
          <a:lstStyle/>
          <a:p>
            <a:pPr marL="496571" lvl="1" indent="-248285" algn="l">
              <a:lnSpc>
                <a:spcPts val="3726"/>
              </a:lnSpc>
              <a:buFont typeface="Arial"/>
              <a:buChar char="•"/>
            </a:pPr>
            <a:r>
              <a:rPr lang="en-US" sz="2300" spc="-46">
                <a:solidFill>
                  <a:srgbClr val="000000"/>
                </a:solidFill>
                <a:latin typeface="Arsenal"/>
              </a:rPr>
              <a:t>Đầu tiên là sẽ </a:t>
            </a:r>
            <a:r>
              <a:rPr lang="en-US" sz="2300" spc="-46">
                <a:solidFill>
                  <a:srgbClr val="000000"/>
                </a:solidFill>
                <a:latin typeface="Arsenal Bold"/>
              </a:rPr>
              <a:t>khắc phục</a:t>
            </a:r>
            <a:r>
              <a:rPr lang="en-US" sz="2300" spc="-46">
                <a:solidFill>
                  <a:srgbClr val="000000"/>
                </a:solidFill>
                <a:latin typeface="Arsenal"/>
              </a:rPr>
              <a:t> hết tất cả </a:t>
            </a:r>
            <a:r>
              <a:rPr lang="en-US" sz="2300" spc="-46">
                <a:solidFill>
                  <a:srgbClr val="000000"/>
                </a:solidFill>
                <a:latin typeface="Arsenal Bold"/>
              </a:rPr>
              <a:t>các khuyết điểm của đề tài</a:t>
            </a:r>
            <a:r>
              <a:rPr lang="en-US" sz="2300" spc="-46">
                <a:solidFill>
                  <a:srgbClr val="000000"/>
                </a:solidFill>
                <a:latin typeface="Arsenal"/>
              </a:rPr>
              <a:t>:</a:t>
            </a:r>
          </a:p>
          <a:p>
            <a:pPr marL="993141" lvl="2" indent="-331047" algn="l">
              <a:lnSpc>
                <a:spcPts val="3726"/>
              </a:lnSpc>
              <a:buFont typeface="Arial"/>
              <a:buChar char="⚬"/>
            </a:pPr>
            <a:r>
              <a:rPr lang="en-US" sz="2300" spc="-46">
                <a:solidFill>
                  <a:srgbClr val="000000"/>
                </a:solidFill>
                <a:latin typeface="Arsenal Bold"/>
              </a:rPr>
              <a:t>Dùng camera ngoài</a:t>
            </a:r>
            <a:r>
              <a:rPr lang="en-US" sz="2300" spc="-46">
                <a:solidFill>
                  <a:srgbClr val="000000"/>
                </a:solidFill>
                <a:latin typeface="Arsenal"/>
              </a:rPr>
              <a:t> để tích hợp chung vào MCU ESP32.</a:t>
            </a:r>
          </a:p>
          <a:p>
            <a:pPr marL="993141" lvl="2" indent="-331047" algn="l">
              <a:lnSpc>
                <a:spcPts val="3726"/>
              </a:lnSpc>
              <a:buFont typeface="Arial"/>
              <a:buChar char="⚬"/>
            </a:pPr>
            <a:r>
              <a:rPr lang="en-US" sz="2300" spc="-46">
                <a:solidFill>
                  <a:srgbClr val="000000"/>
                </a:solidFill>
                <a:latin typeface="Arsenal Bold"/>
              </a:rPr>
              <a:t>Thêm các khóa cửa điện từ</a:t>
            </a:r>
            <a:r>
              <a:rPr lang="en-US" sz="2300" spc="-46">
                <a:solidFill>
                  <a:srgbClr val="000000"/>
                </a:solidFill>
                <a:latin typeface="Arsenal"/>
              </a:rPr>
              <a:t> và làm mô hình cho toàn mạch.</a:t>
            </a:r>
          </a:p>
          <a:p>
            <a:pPr marL="993141" lvl="2" indent="-331047" algn="l">
              <a:lnSpc>
                <a:spcPts val="3726"/>
              </a:lnSpc>
              <a:buFont typeface="Arial"/>
              <a:buChar char="⚬"/>
            </a:pPr>
            <a:r>
              <a:rPr lang="en-US" sz="2300" spc="-46">
                <a:solidFill>
                  <a:srgbClr val="000000"/>
                </a:solidFill>
                <a:latin typeface="Arsenal Bold"/>
              </a:rPr>
              <a:t>Thêm thời gian quá hạn</a:t>
            </a:r>
            <a:r>
              <a:rPr lang="en-US" sz="2300" spc="-46">
                <a:solidFill>
                  <a:srgbClr val="000000"/>
                </a:solidFill>
                <a:latin typeface="Arsenal"/>
              </a:rPr>
              <a:t> cho ô tủ và cho người dùng.</a:t>
            </a:r>
          </a:p>
          <a:p>
            <a:pPr marL="496571" lvl="1" indent="-248285" algn="l">
              <a:lnSpc>
                <a:spcPts val="3726"/>
              </a:lnSpc>
              <a:buFont typeface="Arial"/>
              <a:buChar char="•"/>
            </a:pPr>
            <a:r>
              <a:rPr lang="en-US" sz="2300" spc="-46">
                <a:solidFill>
                  <a:srgbClr val="000000"/>
                </a:solidFill>
                <a:latin typeface="Arsenal"/>
              </a:rPr>
              <a:t>Chuyển sang dùng máy tính nhúng Raspberry Pi để thực thi server để tăng độ linh động cho hệ thống.</a:t>
            </a:r>
          </a:p>
          <a:p>
            <a:pPr marL="496571" lvl="1" indent="-248285" algn="l">
              <a:lnSpc>
                <a:spcPts val="3726"/>
              </a:lnSpc>
              <a:buFont typeface="Arial"/>
              <a:buChar char="•"/>
            </a:pPr>
            <a:r>
              <a:rPr lang="en-US" sz="2300" spc="-46">
                <a:solidFill>
                  <a:srgbClr val="000000"/>
                </a:solidFill>
                <a:latin typeface="Arsenal"/>
              </a:rPr>
              <a:t>Thêm các tính năng khác cho ESP32 để người quản lý hệ thống có thể dễ dàng nạp code cho nó thông qua OTA, thay đổi ssid và password một cách linh động chứ không phải gán cố định nó trong mã nguồn.</a:t>
            </a:r>
          </a:p>
        </p:txBody>
      </p:sp>
      <p:sp>
        <p:nvSpPr>
          <p:cNvPr id="5" name="TextBox 5"/>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6" name="TextBox 6"/>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7" name="TextBox 7"/>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8" name="TextBox 8"/>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31</a:t>
            </a:r>
          </a:p>
        </p:txBody>
      </p:sp>
      <p:sp>
        <p:nvSpPr>
          <p:cNvPr id="9" name="AutoShape 9"/>
          <p:cNvSpPr/>
          <p:nvPr/>
        </p:nvSpPr>
        <p:spPr>
          <a:xfrm>
            <a:off x="0" y="2653081"/>
            <a:ext cx="18288000" cy="0"/>
          </a:xfrm>
          <a:prstGeom prst="line">
            <a:avLst/>
          </a:prstGeom>
          <a:ln w="66675" cap="flat">
            <a:solidFill>
              <a:srgbClr val="345C72"/>
            </a:solidFill>
            <a:prstDash val="solid"/>
            <a:headEnd type="none" w="sm" len="sm"/>
            <a:tailEnd type="none" w="sm" len="sm"/>
          </a:ln>
        </p:spPr>
      </p:sp>
      <p:sp>
        <p:nvSpPr>
          <p:cNvPr id="10" name="AutoShape 10"/>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1" name="Freeform 11"/>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anim calcmode="lin" valueType="num">
                                      <p:cBhvr>
                                        <p:cTn id="2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anim calcmode="lin" valueType="num">
                                      <p:cBhvr>
                                        <p:cTn id="3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44500" y="296575"/>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3020" y="4698638"/>
            <a:ext cx="12990983" cy="4846925"/>
          </a:xfrm>
          <a:custGeom>
            <a:avLst/>
            <a:gdLst/>
            <a:ahLst/>
            <a:cxnLst/>
            <a:rect l="l" t="t" r="r" b="b"/>
            <a:pathLst>
              <a:path w="12990983" h="4846925">
                <a:moveTo>
                  <a:pt x="0" y="0"/>
                </a:moveTo>
                <a:lnTo>
                  <a:pt x="12990983" y="0"/>
                </a:lnTo>
                <a:lnTo>
                  <a:pt x="12990983" y="4846925"/>
                </a:lnTo>
                <a:lnTo>
                  <a:pt x="0" y="4846925"/>
                </a:lnTo>
                <a:lnTo>
                  <a:pt x="0" y="0"/>
                </a:lnTo>
                <a:close/>
              </a:path>
            </a:pathLst>
          </a:custGeom>
          <a:blipFill>
            <a:blip r:embed="rId4"/>
            <a:stretch>
              <a:fillRect t="-5280" b="-5280"/>
            </a:stretch>
          </a:blipFill>
        </p:spPr>
      </p:sp>
      <p:sp>
        <p:nvSpPr>
          <p:cNvPr id="4" name="TextBox 4"/>
          <p:cNvSpPr txBox="1"/>
          <p:nvPr/>
        </p:nvSpPr>
        <p:spPr>
          <a:xfrm>
            <a:off x="1335285" y="833001"/>
            <a:ext cx="9386587" cy="2447925"/>
          </a:xfrm>
          <a:prstGeom prst="rect">
            <a:avLst/>
          </a:prstGeom>
        </p:spPr>
        <p:txBody>
          <a:bodyPr lIns="0" tIns="0" rIns="0" bIns="0" rtlCol="0" anchor="t">
            <a:spAutoFit/>
          </a:bodyPr>
          <a:lstStyle/>
          <a:p>
            <a:pPr marL="0" lvl="0" indent="0" algn="l">
              <a:lnSpc>
                <a:spcPts val="9600"/>
              </a:lnSpc>
            </a:pPr>
            <a:r>
              <a:rPr lang="en-US" sz="8000" u="none" spc="-160">
                <a:solidFill>
                  <a:srgbClr val="000000"/>
                </a:solidFill>
                <a:latin typeface="Arsenal Bold"/>
              </a:rPr>
              <a:t>CẢM ƠN QUÝ THẦY CÔ ĐÃ LẮNG NGHE!</a:t>
            </a:r>
          </a:p>
        </p:txBody>
      </p:sp>
      <p:sp>
        <p:nvSpPr>
          <p:cNvPr id="5" name="AutoShape 5"/>
          <p:cNvSpPr/>
          <p:nvPr/>
        </p:nvSpPr>
        <p:spPr>
          <a:xfrm>
            <a:off x="0" y="3710473"/>
            <a:ext cx="16583731" cy="0"/>
          </a:xfrm>
          <a:prstGeom prst="line">
            <a:avLst/>
          </a:prstGeom>
          <a:ln w="66675" cap="flat">
            <a:solidFill>
              <a:srgbClr val="345C72"/>
            </a:solidFill>
            <a:prstDash val="solid"/>
            <a:headEnd type="none" w="sm" len="sm"/>
            <a:tailEnd type="none" w="sm" len="sm"/>
          </a:ln>
        </p:spPr>
      </p:sp>
      <p:sp>
        <p:nvSpPr>
          <p:cNvPr id="6" name="Freeform 6"/>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5"/>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240" y="5540935"/>
            <a:ext cx="18288000" cy="4327897"/>
            <a:chOff x="0" y="0"/>
            <a:chExt cx="4816593" cy="1139858"/>
          </a:xfrm>
        </p:grpSpPr>
        <p:sp>
          <p:nvSpPr>
            <p:cNvPr id="3" name="Freeform 3"/>
            <p:cNvSpPr/>
            <p:nvPr/>
          </p:nvSpPr>
          <p:spPr>
            <a:xfrm>
              <a:off x="0" y="0"/>
              <a:ext cx="4816592" cy="1139858"/>
            </a:xfrm>
            <a:custGeom>
              <a:avLst/>
              <a:gdLst/>
              <a:ahLst/>
              <a:cxnLst/>
              <a:rect l="l" t="t" r="r" b="b"/>
              <a:pathLst>
                <a:path w="4816592" h="1139858">
                  <a:moveTo>
                    <a:pt x="0" y="0"/>
                  </a:moveTo>
                  <a:lnTo>
                    <a:pt x="4816592" y="0"/>
                  </a:lnTo>
                  <a:lnTo>
                    <a:pt x="4816592" y="1139858"/>
                  </a:lnTo>
                  <a:lnTo>
                    <a:pt x="0" y="1139858"/>
                  </a:lnTo>
                  <a:close/>
                </a:path>
              </a:pathLst>
            </a:custGeom>
            <a:solidFill>
              <a:srgbClr val="2C92D5">
                <a:alpha val="60000"/>
              </a:srgbClr>
            </a:solidFill>
          </p:spPr>
        </p:sp>
        <p:sp>
          <p:nvSpPr>
            <p:cNvPr id="4" name="TextBox 4"/>
            <p:cNvSpPr txBox="1"/>
            <p:nvPr/>
          </p:nvSpPr>
          <p:spPr>
            <a:xfrm>
              <a:off x="0" y="-47625"/>
              <a:ext cx="4816593" cy="1187483"/>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10854958" y="3355036"/>
            <a:ext cx="1376274" cy="1376274"/>
          </a:xfrm>
          <a:custGeom>
            <a:avLst/>
            <a:gdLst/>
            <a:ahLst/>
            <a:cxnLst/>
            <a:rect l="l" t="t" r="r" b="b"/>
            <a:pathLst>
              <a:path w="1376274" h="1376274">
                <a:moveTo>
                  <a:pt x="0" y="0"/>
                </a:moveTo>
                <a:lnTo>
                  <a:pt x="1376274" y="0"/>
                </a:lnTo>
                <a:lnTo>
                  <a:pt x="1376274" y="1376274"/>
                </a:lnTo>
                <a:lnTo>
                  <a:pt x="0" y="1376274"/>
                </a:lnTo>
                <a:lnTo>
                  <a:pt x="0" y="0"/>
                </a:lnTo>
                <a:close/>
              </a:path>
            </a:pathLst>
          </a:custGeom>
          <a:blipFill>
            <a:blip r:embed="rId2"/>
            <a:stretch>
              <a:fillRect/>
            </a:stretch>
          </a:blipFill>
        </p:spPr>
      </p:sp>
      <p:sp>
        <p:nvSpPr>
          <p:cNvPr id="6" name="Freeform 6"/>
          <p:cNvSpPr/>
          <p:nvPr/>
        </p:nvSpPr>
        <p:spPr>
          <a:xfrm>
            <a:off x="15658110" y="3602167"/>
            <a:ext cx="1068217" cy="1016633"/>
          </a:xfrm>
          <a:custGeom>
            <a:avLst/>
            <a:gdLst/>
            <a:ahLst/>
            <a:cxnLst/>
            <a:rect l="l" t="t" r="r" b="b"/>
            <a:pathLst>
              <a:path w="1068217" h="1016633">
                <a:moveTo>
                  <a:pt x="0" y="0"/>
                </a:moveTo>
                <a:lnTo>
                  <a:pt x="1068217" y="0"/>
                </a:lnTo>
                <a:lnTo>
                  <a:pt x="1068217" y="1016633"/>
                </a:lnTo>
                <a:lnTo>
                  <a:pt x="0" y="1016633"/>
                </a:lnTo>
                <a:lnTo>
                  <a:pt x="0" y="0"/>
                </a:lnTo>
                <a:close/>
              </a:path>
            </a:pathLst>
          </a:custGeom>
          <a:blipFill>
            <a:blip r:embed="rId3"/>
            <a:stretch>
              <a:fillRect l="-20034" t="-26124" r="-120034" b="-126124"/>
            </a:stretch>
          </a:blipFill>
        </p:spPr>
      </p:sp>
      <p:sp>
        <p:nvSpPr>
          <p:cNvPr id="7" name="Freeform 7"/>
          <p:cNvSpPr/>
          <p:nvPr/>
        </p:nvSpPr>
        <p:spPr>
          <a:xfrm>
            <a:off x="6261282" y="3489139"/>
            <a:ext cx="1099269" cy="1099269"/>
          </a:xfrm>
          <a:custGeom>
            <a:avLst/>
            <a:gdLst/>
            <a:ahLst/>
            <a:cxnLst/>
            <a:rect l="l" t="t" r="r" b="b"/>
            <a:pathLst>
              <a:path w="1099269" h="1099269">
                <a:moveTo>
                  <a:pt x="0" y="0"/>
                </a:moveTo>
                <a:lnTo>
                  <a:pt x="1099269" y="0"/>
                </a:lnTo>
                <a:lnTo>
                  <a:pt x="1099269" y="1099269"/>
                </a:lnTo>
                <a:lnTo>
                  <a:pt x="0" y="1099269"/>
                </a:lnTo>
                <a:lnTo>
                  <a:pt x="0" y="0"/>
                </a:lnTo>
                <a:close/>
              </a:path>
            </a:pathLst>
          </a:custGeom>
          <a:blipFill>
            <a:blip r:embed="rId4"/>
            <a:stretch>
              <a:fillRect/>
            </a:stretch>
          </a:blipFill>
        </p:spPr>
      </p:sp>
      <p:sp>
        <p:nvSpPr>
          <p:cNvPr id="8" name="AutoShape 8"/>
          <p:cNvSpPr/>
          <p:nvPr/>
        </p:nvSpPr>
        <p:spPr>
          <a:xfrm flipV="1">
            <a:off x="2349942" y="4731310"/>
            <a:ext cx="0" cy="1350403"/>
          </a:xfrm>
          <a:prstGeom prst="line">
            <a:avLst/>
          </a:prstGeom>
          <a:ln w="66675" cap="flat">
            <a:solidFill>
              <a:srgbClr val="345C72"/>
            </a:solidFill>
            <a:prstDash val="solid"/>
            <a:headEnd type="none" w="sm" len="sm"/>
            <a:tailEnd type="none" w="sm" len="sm"/>
          </a:ln>
        </p:spPr>
      </p:sp>
      <p:sp>
        <p:nvSpPr>
          <p:cNvPr id="9" name="AutoShape 9"/>
          <p:cNvSpPr/>
          <p:nvPr/>
        </p:nvSpPr>
        <p:spPr>
          <a:xfrm flipH="1">
            <a:off x="0" y="5540935"/>
            <a:ext cx="18268760" cy="0"/>
          </a:xfrm>
          <a:prstGeom prst="line">
            <a:avLst/>
          </a:prstGeom>
          <a:ln w="66675" cap="flat">
            <a:solidFill>
              <a:srgbClr val="345C72"/>
            </a:solidFill>
            <a:prstDash val="solid"/>
            <a:headEnd type="none" w="sm" len="sm"/>
            <a:tailEnd type="none" w="sm" len="sm"/>
          </a:ln>
        </p:spPr>
      </p:sp>
      <p:sp>
        <p:nvSpPr>
          <p:cNvPr id="10" name="AutoShape 10"/>
          <p:cNvSpPr/>
          <p:nvPr/>
        </p:nvSpPr>
        <p:spPr>
          <a:xfrm flipV="1">
            <a:off x="6810917" y="4645688"/>
            <a:ext cx="0" cy="1350403"/>
          </a:xfrm>
          <a:prstGeom prst="line">
            <a:avLst/>
          </a:prstGeom>
          <a:ln w="66675" cap="flat">
            <a:solidFill>
              <a:srgbClr val="345C72"/>
            </a:solidFill>
            <a:prstDash val="solid"/>
            <a:headEnd type="none" w="sm" len="sm"/>
            <a:tailEnd type="none" w="sm" len="sm"/>
          </a:ln>
        </p:spPr>
      </p:sp>
      <p:sp>
        <p:nvSpPr>
          <p:cNvPr id="11" name="AutoShape 11"/>
          <p:cNvSpPr/>
          <p:nvPr/>
        </p:nvSpPr>
        <p:spPr>
          <a:xfrm flipV="1">
            <a:off x="11560901" y="4660964"/>
            <a:ext cx="0" cy="1350403"/>
          </a:xfrm>
          <a:prstGeom prst="line">
            <a:avLst/>
          </a:prstGeom>
          <a:ln w="66675" cap="flat">
            <a:solidFill>
              <a:srgbClr val="345C72"/>
            </a:solidFill>
            <a:prstDash val="solid"/>
            <a:headEnd type="none" w="sm" len="sm"/>
            <a:tailEnd type="none" w="sm" len="sm"/>
          </a:ln>
        </p:spPr>
      </p:sp>
      <p:sp>
        <p:nvSpPr>
          <p:cNvPr id="12" name="AutoShape 12"/>
          <p:cNvSpPr/>
          <p:nvPr/>
        </p:nvSpPr>
        <p:spPr>
          <a:xfrm flipV="1">
            <a:off x="16225556" y="4660964"/>
            <a:ext cx="0" cy="1350403"/>
          </a:xfrm>
          <a:prstGeom prst="line">
            <a:avLst/>
          </a:prstGeom>
          <a:ln w="66675" cap="flat">
            <a:solidFill>
              <a:srgbClr val="345C72"/>
            </a:solidFill>
            <a:prstDash val="solid"/>
            <a:headEnd type="none" w="sm" len="sm"/>
            <a:tailEnd type="none" w="sm" len="sm"/>
          </a:ln>
        </p:spPr>
      </p:sp>
      <p:grpSp>
        <p:nvGrpSpPr>
          <p:cNvPr id="13" name="Group 13"/>
          <p:cNvGrpSpPr/>
          <p:nvPr/>
        </p:nvGrpSpPr>
        <p:grpSpPr>
          <a:xfrm>
            <a:off x="6697383" y="5944896"/>
            <a:ext cx="227068" cy="22706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C72"/>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16" name="Group 16"/>
          <p:cNvGrpSpPr/>
          <p:nvPr/>
        </p:nvGrpSpPr>
        <p:grpSpPr>
          <a:xfrm>
            <a:off x="11447367" y="5927096"/>
            <a:ext cx="227068" cy="2270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C72"/>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19" name="Group 19"/>
          <p:cNvGrpSpPr/>
          <p:nvPr/>
        </p:nvGrpSpPr>
        <p:grpSpPr>
          <a:xfrm>
            <a:off x="16112022" y="5944896"/>
            <a:ext cx="227068" cy="22706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C72"/>
            </a:soli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22" name="Group 22"/>
          <p:cNvGrpSpPr/>
          <p:nvPr/>
        </p:nvGrpSpPr>
        <p:grpSpPr>
          <a:xfrm>
            <a:off x="2236408" y="6058430"/>
            <a:ext cx="227068" cy="22706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C72"/>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25" name="AutoShape 25"/>
          <p:cNvSpPr/>
          <p:nvPr/>
        </p:nvSpPr>
        <p:spPr>
          <a:xfrm>
            <a:off x="5321426" y="2778773"/>
            <a:ext cx="8426533" cy="0"/>
          </a:xfrm>
          <a:prstGeom prst="line">
            <a:avLst/>
          </a:prstGeom>
          <a:ln w="66675" cap="flat">
            <a:solidFill>
              <a:srgbClr val="345C72"/>
            </a:solidFill>
            <a:prstDash val="solid"/>
            <a:headEnd type="none" w="sm" len="sm"/>
            <a:tailEnd type="none" w="sm" len="sm"/>
          </a:ln>
        </p:spPr>
      </p:sp>
      <p:sp>
        <p:nvSpPr>
          <p:cNvPr id="26" name="Freeform 26"/>
          <p:cNvSpPr/>
          <p:nvPr/>
        </p:nvSpPr>
        <p:spPr>
          <a:xfrm>
            <a:off x="1849206" y="3489139"/>
            <a:ext cx="1171825" cy="1171825"/>
          </a:xfrm>
          <a:custGeom>
            <a:avLst/>
            <a:gdLst/>
            <a:ahLst/>
            <a:cxnLst/>
            <a:rect l="l" t="t" r="r" b="b"/>
            <a:pathLst>
              <a:path w="1171825" h="1171825">
                <a:moveTo>
                  <a:pt x="0" y="0"/>
                </a:moveTo>
                <a:lnTo>
                  <a:pt x="1171825" y="0"/>
                </a:lnTo>
                <a:lnTo>
                  <a:pt x="1171825" y="1171825"/>
                </a:lnTo>
                <a:lnTo>
                  <a:pt x="0" y="1171825"/>
                </a:lnTo>
                <a:lnTo>
                  <a:pt x="0" y="0"/>
                </a:lnTo>
                <a:close/>
              </a:path>
            </a:pathLst>
          </a:custGeom>
          <a:blipFill>
            <a:blip r:embed="rId5"/>
            <a:stretch>
              <a:fillRect/>
            </a:stretch>
          </a:blipFill>
        </p:spPr>
      </p:sp>
      <p:sp>
        <p:nvSpPr>
          <p:cNvPr id="27" name="TextBox 27"/>
          <p:cNvSpPr txBox="1"/>
          <p:nvPr/>
        </p:nvSpPr>
        <p:spPr>
          <a:xfrm>
            <a:off x="417085" y="6558854"/>
            <a:ext cx="3752947" cy="1298575"/>
          </a:xfrm>
          <a:prstGeom prst="rect">
            <a:avLst/>
          </a:prstGeom>
        </p:spPr>
        <p:txBody>
          <a:bodyPr lIns="0" tIns="0" rIns="0" bIns="0" rtlCol="0" anchor="t">
            <a:spAutoFit/>
          </a:bodyPr>
          <a:lstStyle/>
          <a:p>
            <a:pPr marL="0" lvl="0" indent="0" algn="ctr">
              <a:lnSpc>
                <a:spcPts val="3499"/>
              </a:lnSpc>
            </a:pPr>
            <a:r>
              <a:rPr lang="en-US" sz="2499">
                <a:solidFill>
                  <a:srgbClr val="FFFFFF"/>
                </a:solidFill>
                <a:latin typeface="Canva Sans"/>
              </a:rPr>
              <a:t>Tìm hiểu về nguyên lý và chức năng chính của ứng dụng</a:t>
            </a:r>
          </a:p>
        </p:txBody>
      </p:sp>
      <p:sp>
        <p:nvSpPr>
          <p:cNvPr id="28" name="TextBox 28"/>
          <p:cNvSpPr txBox="1"/>
          <p:nvPr/>
        </p:nvSpPr>
        <p:spPr>
          <a:xfrm>
            <a:off x="14306457" y="6558854"/>
            <a:ext cx="3752947" cy="1298575"/>
          </a:xfrm>
          <a:prstGeom prst="rect">
            <a:avLst/>
          </a:prstGeom>
        </p:spPr>
        <p:txBody>
          <a:bodyPr lIns="0" tIns="0" rIns="0" bIns="0" rtlCol="0" anchor="t">
            <a:spAutoFit/>
          </a:bodyPr>
          <a:lstStyle/>
          <a:p>
            <a:pPr marL="0" lvl="0" indent="0" algn="ctr">
              <a:lnSpc>
                <a:spcPts val="3499"/>
              </a:lnSpc>
            </a:pPr>
            <a:r>
              <a:rPr lang="en-US" sz="2499">
                <a:solidFill>
                  <a:srgbClr val="FFFFFF"/>
                </a:solidFill>
                <a:latin typeface="Canva Sans"/>
              </a:rPr>
              <a:t>Xây dựng ứng dụng web (frontend, backend và database)</a:t>
            </a:r>
          </a:p>
        </p:txBody>
      </p:sp>
      <p:sp>
        <p:nvSpPr>
          <p:cNvPr id="29" name="TextBox 29"/>
          <p:cNvSpPr txBox="1"/>
          <p:nvPr/>
        </p:nvSpPr>
        <p:spPr>
          <a:xfrm>
            <a:off x="9717765" y="6558854"/>
            <a:ext cx="3752947" cy="3051175"/>
          </a:xfrm>
          <a:prstGeom prst="rect">
            <a:avLst/>
          </a:prstGeom>
        </p:spPr>
        <p:txBody>
          <a:bodyPr lIns="0" tIns="0" rIns="0" bIns="0" rtlCol="0" anchor="t">
            <a:spAutoFit/>
          </a:bodyPr>
          <a:lstStyle/>
          <a:p>
            <a:pPr marL="0" lvl="0" indent="0" algn="ctr">
              <a:lnSpc>
                <a:spcPts val="3499"/>
              </a:lnSpc>
            </a:pPr>
            <a:r>
              <a:rPr lang="en-US" sz="2499">
                <a:solidFill>
                  <a:srgbClr val="FFFFFF"/>
                </a:solidFill>
                <a:latin typeface="Canva Sans"/>
              </a:rPr>
              <a:t>Lập trình firmware cho MCU để lấy hình ảnh từ camera và gửi đến frontend, xử lý các nhiệm vụ liên quan đến cảm biến vân tay, điều khiển các khóa tủ</a:t>
            </a:r>
          </a:p>
        </p:txBody>
      </p:sp>
      <p:sp>
        <p:nvSpPr>
          <p:cNvPr id="30" name="TextBox 30"/>
          <p:cNvSpPr txBox="1"/>
          <p:nvPr/>
        </p:nvSpPr>
        <p:spPr>
          <a:xfrm>
            <a:off x="2284033" y="1573858"/>
            <a:ext cx="14501319" cy="1171577"/>
          </a:xfrm>
          <a:prstGeom prst="rect">
            <a:avLst/>
          </a:prstGeom>
        </p:spPr>
        <p:txBody>
          <a:bodyPr lIns="0" tIns="0" rIns="0" bIns="0" rtlCol="0" anchor="t">
            <a:spAutoFit/>
          </a:bodyPr>
          <a:lstStyle/>
          <a:p>
            <a:pPr marL="0" lvl="0" indent="0" algn="ctr">
              <a:lnSpc>
                <a:spcPts val="8925"/>
              </a:lnSpc>
            </a:pPr>
            <a:r>
              <a:rPr lang="en-US" sz="8500" spc="-170">
                <a:solidFill>
                  <a:srgbClr val="AF994B"/>
                </a:solidFill>
                <a:latin typeface="Arsenal Bold"/>
              </a:rPr>
              <a:t>Nhiệm vụ luận văn</a:t>
            </a:r>
          </a:p>
        </p:txBody>
      </p:sp>
      <p:sp>
        <p:nvSpPr>
          <p:cNvPr id="31" name="TextBox 31"/>
          <p:cNvSpPr txBox="1"/>
          <p:nvPr/>
        </p:nvSpPr>
        <p:spPr>
          <a:xfrm>
            <a:off x="4822800" y="6558854"/>
            <a:ext cx="4435500" cy="3051175"/>
          </a:xfrm>
          <a:prstGeom prst="rect">
            <a:avLst/>
          </a:prstGeom>
        </p:spPr>
        <p:txBody>
          <a:bodyPr lIns="0" tIns="0" rIns="0" bIns="0" rtlCol="0" anchor="t">
            <a:spAutoFit/>
          </a:bodyPr>
          <a:lstStyle/>
          <a:p>
            <a:pPr algn="l">
              <a:lnSpc>
                <a:spcPts val="3499"/>
              </a:lnSpc>
            </a:pPr>
            <a:r>
              <a:rPr lang="en-US" sz="2499">
                <a:solidFill>
                  <a:srgbClr val="FFFFFF"/>
                </a:solidFill>
                <a:latin typeface="Canva Sans"/>
              </a:rPr>
              <a:t>Tìm hiểu các lý thuyết về:</a:t>
            </a:r>
          </a:p>
          <a:p>
            <a:pPr marL="539749" lvl="1" indent="-269875" algn="l">
              <a:lnSpc>
                <a:spcPts val="3499"/>
              </a:lnSpc>
              <a:buFont typeface="Arial"/>
              <a:buChar char="•"/>
            </a:pPr>
            <a:r>
              <a:rPr lang="en-US" sz="2499">
                <a:solidFill>
                  <a:srgbClr val="FFFFFF"/>
                </a:solidFill>
                <a:latin typeface="Canva Sans"/>
              </a:rPr>
              <a:t>Các giao thức giao tiếp</a:t>
            </a:r>
          </a:p>
          <a:p>
            <a:pPr marL="539749" lvl="1" indent="-269875" algn="l">
              <a:lnSpc>
                <a:spcPts val="3499"/>
              </a:lnSpc>
              <a:buFont typeface="Arial"/>
              <a:buChar char="•"/>
            </a:pPr>
            <a:r>
              <a:rPr lang="en-US" sz="2499">
                <a:solidFill>
                  <a:srgbClr val="FFFFFF"/>
                </a:solidFill>
                <a:latin typeface="Canva Sans"/>
              </a:rPr>
              <a:t>Các thuật toán nhận diện</a:t>
            </a:r>
          </a:p>
          <a:p>
            <a:pPr marL="539749" lvl="1" indent="-269875" algn="l">
              <a:lnSpc>
                <a:spcPts val="3499"/>
              </a:lnSpc>
              <a:buFont typeface="Arial"/>
              <a:buChar char="•"/>
            </a:pPr>
            <a:r>
              <a:rPr lang="en-US" sz="2499">
                <a:solidFill>
                  <a:srgbClr val="FFFFFF"/>
                </a:solidFill>
                <a:latin typeface="Canva Sans"/>
              </a:rPr>
              <a:t>Ứng dụng web</a:t>
            </a:r>
          </a:p>
          <a:p>
            <a:pPr marL="539749" lvl="1" indent="-269875" algn="l">
              <a:lnSpc>
                <a:spcPts val="3499"/>
              </a:lnSpc>
              <a:buFont typeface="Arial"/>
              <a:buChar char="•"/>
            </a:pPr>
            <a:r>
              <a:rPr lang="en-US" sz="2499">
                <a:solidFill>
                  <a:srgbClr val="FFFFFF"/>
                </a:solidFill>
                <a:latin typeface="Canva Sans"/>
              </a:rPr>
              <a:t>MCU cần được sử dụng</a:t>
            </a:r>
          </a:p>
          <a:p>
            <a:pPr marL="539749" lvl="1" indent="-269875" algn="l">
              <a:lnSpc>
                <a:spcPts val="3499"/>
              </a:lnSpc>
              <a:buFont typeface="Arial"/>
              <a:buChar char="•"/>
            </a:pPr>
            <a:r>
              <a:rPr lang="en-US" sz="2499">
                <a:solidFill>
                  <a:srgbClr val="FFFFFF"/>
                </a:solidFill>
                <a:latin typeface="Canva Sans"/>
              </a:rPr>
              <a:t>Cảm biến vân tay</a:t>
            </a:r>
          </a:p>
          <a:p>
            <a:pPr marL="0" lvl="0" indent="0" algn="ctr">
              <a:lnSpc>
                <a:spcPts val="3499"/>
              </a:lnSpc>
            </a:pPr>
            <a:endParaRPr lang="en-US" sz="2499">
              <a:solidFill>
                <a:srgbClr val="FFFFFF"/>
              </a:solidFill>
              <a:latin typeface="Canva Sans"/>
            </a:endParaRPr>
          </a:p>
        </p:txBody>
      </p:sp>
      <p:sp>
        <p:nvSpPr>
          <p:cNvPr id="32" name="TextBox 32"/>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33" name="TextBox 33"/>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34" name="TextBox 34"/>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35" name="AutoShape 35"/>
          <p:cNvSpPr/>
          <p:nvPr/>
        </p:nvSpPr>
        <p:spPr>
          <a:xfrm flipV="1">
            <a:off x="0" y="9868832"/>
            <a:ext cx="18288000" cy="0"/>
          </a:xfrm>
          <a:prstGeom prst="line">
            <a:avLst/>
          </a:prstGeom>
          <a:ln w="38100" cap="flat">
            <a:solidFill>
              <a:srgbClr val="4A7892"/>
            </a:solidFill>
            <a:prstDash val="solid"/>
            <a:headEnd type="none" w="sm" len="sm"/>
            <a:tailEnd type="none" w="sm" len="sm"/>
          </a:ln>
        </p:spPr>
      </p:sp>
      <p:sp>
        <p:nvSpPr>
          <p:cNvPr id="36" name="TextBox 36"/>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3</a:t>
            </a:r>
          </a:p>
        </p:txBody>
      </p:sp>
      <p:sp>
        <p:nvSpPr>
          <p:cNvPr id="37" name="AutoShape 37"/>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38" name="Freeform 38"/>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6"/>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anim calcmode="lin" valueType="num">
                                      <p:cBhvr>
                                        <p:cTn id="29" dur="1000" fill="hold"/>
                                        <p:tgtEl>
                                          <p:spTgt spid="28"/>
                                        </p:tgtEl>
                                        <p:attrNameLst>
                                          <p:attrName>ppt_x</p:attrName>
                                        </p:attrNameLst>
                                      </p:cBhvr>
                                      <p:tavLst>
                                        <p:tav tm="0">
                                          <p:val>
                                            <p:strVal val="#ppt_x"/>
                                          </p:val>
                                        </p:tav>
                                        <p:tav tm="100000">
                                          <p:val>
                                            <p:strVal val="#ppt_x"/>
                                          </p:val>
                                        </p:tav>
                                      </p:tavLst>
                                    </p:anim>
                                    <p:anim calcmode="lin" valueType="num">
                                      <p:cBhvr>
                                        <p:cTn id="3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23314" y="6838572"/>
            <a:ext cx="4954272" cy="596265"/>
          </a:xfrm>
          <a:prstGeom prst="rect">
            <a:avLst/>
          </a:prstGeom>
        </p:spPr>
        <p:txBody>
          <a:bodyPr lIns="0" tIns="0" rIns="0" bIns="0" rtlCol="0" anchor="t">
            <a:spAutoFit/>
          </a:bodyPr>
          <a:lstStyle/>
          <a:p>
            <a:pPr marL="0" lvl="0" indent="0" algn="ctr">
              <a:lnSpc>
                <a:spcPts val="4620"/>
              </a:lnSpc>
              <a:spcBef>
                <a:spcPct val="0"/>
              </a:spcBef>
            </a:pPr>
            <a:r>
              <a:rPr lang="en-US" sz="4200">
                <a:solidFill>
                  <a:srgbClr val="345C72"/>
                </a:solidFill>
                <a:latin typeface="Radley"/>
              </a:rPr>
              <a:t>Yêu cầu thiết kế</a:t>
            </a:r>
          </a:p>
        </p:txBody>
      </p:sp>
      <p:sp>
        <p:nvSpPr>
          <p:cNvPr id="3" name="TextBox 3"/>
          <p:cNvSpPr txBox="1"/>
          <p:nvPr/>
        </p:nvSpPr>
        <p:spPr>
          <a:xfrm>
            <a:off x="6666864" y="6838572"/>
            <a:ext cx="4954272" cy="1177290"/>
          </a:xfrm>
          <a:prstGeom prst="rect">
            <a:avLst/>
          </a:prstGeom>
        </p:spPr>
        <p:txBody>
          <a:bodyPr lIns="0" tIns="0" rIns="0" bIns="0" rtlCol="0" anchor="t">
            <a:spAutoFit/>
          </a:bodyPr>
          <a:lstStyle/>
          <a:p>
            <a:pPr marL="0" lvl="0" indent="0" algn="ctr">
              <a:lnSpc>
                <a:spcPts val="4620"/>
              </a:lnSpc>
              <a:spcBef>
                <a:spcPct val="0"/>
              </a:spcBef>
            </a:pPr>
            <a:r>
              <a:rPr lang="en-US" sz="4200">
                <a:solidFill>
                  <a:srgbClr val="345C72"/>
                </a:solidFill>
                <a:latin typeface="Radley"/>
              </a:rPr>
              <a:t>Sơ đồ tổng quan của hệ thống</a:t>
            </a:r>
          </a:p>
        </p:txBody>
      </p:sp>
      <p:sp>
        <p:nvSpPr>
          <p:cNvPr id="4" name="TextBox 4"/>
          <p:cNvSpPr txBox="1"/>
          <p:nvPr/>
        </p:nvSpPr>
        <p:spPr>
          <a:xfrm>
            <a:off x="12210414" y="6838572"/>
            <a:ext cx="4954272" cy="1177290"/>
          </a:xfrm>
          <a:prstGeom prst="rect">
            <a:avLst/>
          </a:prstGeom>
        </p:spPr>
        <p:txBody>
          <a:bodyPr lIns="0" tIns="0" rIns="0" bIns="0" rtlCol="0" anchor="t">
            <a:spAutoFit/>
          </a:bodyPr>
          <a:lstStyle/>
          <a:p>
            <a:pPr marL="0" lvl="0" indent="0" algn="ctr">
              <a:lnSpc>
                <a:spcPts val="4620"/>
              </a:lnSpc>
              <a:spcBef>
                <a:spcPct val="0"/>
              </a:spcBef>
            </a:pPr>
            <a:r>
              <a:rPr lang="en-US" sz="4200">
                <a:solidFill>
                  <a:srgbClr val="345C72"/>
                </a:solidFill>
                <a:latin typeface="Radley"/>
              </a:rPr>
              <a:t>Nguyên lý hoạt động của hệ thống</a:t>
            </a:r>
          </a:p>
        </p:txBody>
      </p:sp>
      <p:grpSp>
        <p:nvGrpSpPr>
          <p:cNvPr id="5" name="Group 5"/>
          <p:cNvGrpSpPr/>
          <p:nvPr/>
        </p:nvGrpSpPr>
        <p:grpSpPr>
          <a:xfrm>
            <a:off x="2994255" y="4871339"/>
            <a:ext cx="1239263" cy="1239263"/>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A7892"/>
            </a:solidFill>
          </p:spPr>
        </p:sp>
      </p:grpSp>
      <p:sp>
        <p:nvSpPr>
          <p:cNvPr id="7" name="TextBox 7"/>
          <p:cNvSpPr txBox="1"/>
          <p:nvPr/>
        </p:nvSpPr>
        <p:spPr>
          <a:xfrm>
            <a:off x="2994255" y="4779326"/>
            <a:ext cx="1239263" cy="1194689"/>
          </a:xfrm>
          <a:prstGeom prst="rect">
            <a:avLst/>
          </a:prstGeom>
        </p:spPr>
        <p:txBody>
          <a:bodyPr lIns="0" tIns="0" rIns="0" bIns="0" rtlCol="0" anchor="t">
            <a:spAutoFit/>
          </a:bodyPr>
          <a:lstStyle/>
          <a:p>
            <a:pPr marL="0" lvl="1" indent="0" algn="ctr">
              <a:lnSpc>
                <a:spcPts val="10047"/>
              </a:lnSpc>
              <a:spcBef>
                <a:spcPct val="0"/>
              </a:spcBef>
            </a:pPr>
            <a:r>
              <a:rPr lang="en-US" sz="6399" u="none">
                <a:solidFill>
                  <a:srgbClr val="FFFFFF"/>
                </a:solidFill>
                <a:latin typeface="Radley"/>
              </a:rPr>
              <a:t>1</a:t>
            </a:r>
          </a:p>
        </p:txBody>
      </p:sp>
      <p:grpSp>
        <p:nvGrpSpPr>
          <p:cNvPr id="8" name="Group 8"/>
          <p:cNvGrpSpPr/>
          <p:nvPr/>
        </p:nvGrpSpPr>
        <p:grpSpPr>
          <a:xfrm>
            <a:off x="8524368" y="4871339"/>
            <a:ext cx="1239263" cy="1239263"/>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A7892"/>
            </a:solidFill>
          </p:spPr>
        </p:sp>
      </p:grpSp>
      <p:sp>
        <p:nvSpPr>
          <p:cNvPr id="10" name="TextBox 10"/>
          <p:cNvSpPr txBox="1"/>
          <p:nvPr/>
        </p:nvSpPr>
        <p:spPr>
          <a:xfrm>
            <a:off x="8524368" y="4779326"/>
            <a:ext cx="1239263" cy="1194689"/>
          </a:xfrm>
          <a:prstGeom prst="rect">
            <a:avLst/>
          </a:prstGeom>
        </p:spPr>
        <p:txBody>
          <a:bodyPr lIns="0" tIns="0" rIns="0" bIns="0" rtlCol="0" anchor="t">
            <a:spAutoFit/>
          </a:bodyPr>
          <a:lstStyle/>
          <a:p>
            <a:pPr marL="0" lvl="1" indent="0" algn="ctr">
              <a:lnSpc>
                <a:spcPts val="10047"/>
              </a:lnSpc>
              <a:spcBef>
                <a:spcPct val="0"/>
              </a:spcBef>
            </a:pPr>
            <a:r>
              <a:rPr lang="en-US" sz="6399" u="none">
                <a:solidFill>
                  <a:srgbClr val="FFFFFF"/>
                </a:solidFill>
                <a:latin typeface="Radley"/>
              </a:rPr>
              <a:t>2</a:t>
            </a:r>
          </a:p>
        </p:txBody>
      </p:sp>
      <p:grpSp>
        <p:nvGrpSpPr>
          <p:cNvPr id="11" name="Group 11"/>
          <p:cNvGrpSpPr/>
          <p:nvPr/>
        </p:nvGrpSpPr>
        <p:grpSpPr>
          <a:xfrm>
            <a:off x="14067918" y="4871339"/>
            <a:ext cx="1239263" cy="1239263"/>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A7892"/>
            </a:solidFill>
          </p:spPr>
        </p:sp>
      </p:grpSp>
      <p:sp>
        <p:nvSpPr>
          <p:cNvPr id="13" name="TextBox 13"/>
          <p:cNvSpPr txBox="1"/>
          <p:nvPr/>
        </p:nvSpPr>
        <p:spPr>
          <a:xfrm>
            <a:off x="14067918" y="4779326"/>
            <a:ext cx="1239263" cy="1194689"/>
          </a:xfrm>
          <a:prstGeom prst="rect">
            <a:avLst/>
          </a:prstGeom>
        </p:spPr>
        <p:txBody>
          <a:bodyPr lIns="0" tIns="0" rIns="0" bIns="0" rtlCol="0" anchor="t">
            <a:spAutoFit/>
          </a:bodyPr>
          <a:lstStyle/>
          <a:p>
            <a:pPr marL="0" lvl="1" indent="0" algn="ctr">
              <a:lnSpc>
                <a:spcPts val="10047"/>
              </a:lnSpc>
              <a:spcBef>
                <a:spcPct val="0"/>
              </a:spcBef>
            </a:pPr>
            <a:r>
              <a:rPr lang="en-US" sz="6399" u="none">
                <a:solidFill>
                  <a:srgbClr val="FFFFFF"/>
                </a:solidFill>
                <a:latin typeface="Radley"/>
              </a:rPr>
              <a:t>3</a:t>
            </a:r>
          </a:p>
        </p:txBody>
      </p:sp>
      <p:sp>
        <p:nvSpPr>
          <p:cNvPr id="14" name="TextBox 14"/>
          <p:cNvSpPr txBox="1"/>
          <p:nvPr/>
        </p:nvSpPr>
        <p:spPr>
          <a:xfrm>
            <a:off x="592132" y="865517"/>
            <a:ext cx="7282774"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Đặc tả hệ thống</a:t>
            </a:r>
          </a:p>
        </p:txBody>
      </p:sp>
      <p:sp>
        <p:nvSpPr>
          <p:cNvPr id="15" name="AutoShape 15"/>
          <p:cNvSpPr/>
          <p:nvPr/>
        </p:nvSpPr>
        <p:spPr>
          <a:xfrm>
            <a:off x="592132" y="2121229"/>
            <a:ext cx="6901136" cy="0"/>
          </a:xfrm>
          <a:prstGeom prst="line">
            <a:avLst/>
          </a:prstGeom>
          <a:ln w="66675" cap="flat">
            <a:solidFill>
              <a:srgbClr val="4A7892"/>
            </a:solidFill>
            <a:prstDash val="solid"/>
            <a:headEnd type="none" w="sm" len="sm"/>
            <a:tailEnd type="none" w="sm" len="sm"/>
          </a:ln>
        </p:spPr>
      </p:sp>
      <p:sp>
        <p:nvSpPr>
          <p:cNvPr id="16" name="TextBox 16"/>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7" name="TextBox 17"/>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18" name="TextBox 18"/>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19" name="TextBox 19"/>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4</a:t>
            </a:r>
          </a:p>
        </p:txBody>
      </p:sp>
      <p:sp>
        <p:nvSpPr>
          <p:cNvPr id="20" name="AutoShape 20"/>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21" name="Freeform 21"/>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000"/>
                                        <p:tgtEl>
                                          <p:spTgt spid="4"/>
                                        </p:tgtEl>
                                      </p:cBhvr>
                                    </p:animEffect>
                                    <p:anim calcmode="lin" valueType="num">
                                      <p:cBhvr>
                                        <p:cTn id="42" dur="1000" fill="hold"/>
                                        <p:tgtEl>
                                          <p:spTgt spid="4"/>
                                        </p:tgtEl>
                                        <p:attrNameLst>
                                          <p:attrName>ppt_x</p:attrName>
                                        </p:attrNameLst>
                                      </p:cBhvr>
                                      <p:tavLst>
                                        <p:tav tm="0">
                                          <p:val>
                                            <p:strVal val="#ppt_x"/>
                                          </p:val>
                                        </p:tav>
                                        <p:tav tm="100000">
                                          <p:val>
                                            <p:strVal val="#ppt_x"/>
                                          </p:val>
                                        </p:tav>
                                      </p:tavLst>
                                    </p:anim>
                                    <p:anim calcmode="lin" valueType="num">
                                      <p:cBhvr>
                                        <p:cTn id="43" dur="1000" fill="hold"/>
                                        <p:tgtEl>
                                          <p:spTgt spid="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p:bldP spid="10"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2132" y="2240292"/>
            <a:ext cx="4954272" cy="596265"/>
          </a:xfrm>
          <a:prstGeom prst="rect">
            <a:avLst/>
          </a:prstGeom>
        </p:spPr>
        <p:txBody>
          <a:bodyPr lIns="0" tIns="0" rIns="0" bIns="0" rtlCol="0" anchor="t">
            <a:spAutoFit/>
          </a:bodyPr>
          <a:lstStyle/>
          <a:p>
            <a:pPr marL="0" lvl="0" indent="0" algn="l">
              <a:lnSpc>
                <a:spcPts val="4620"/>
              </a:lnSpc>
              <a:spcBef>
                <a:spcPct val="0"/>
              </a:spcBef>
            </a:pPr>
            <a:r>
              <a:rPr lang="en-US" sz="4200">
                <a:solidFill>
                  <a:srgbClr val="345C72"/>
                </a:solidFill>
                <a:latin typeface="Radley"/>
              </a:rPr>
              <a:t>Yêu cầu thiết kế</a:t>
            </a:r>
          </a:p>
        </p:txBody>
      </p:sp>
      <p:sp>
        <p:nvSpPr>
          <p:cNvPr id="3" name="TextBox 3"/>
          <p:cNvSpPr txBox="1"/>
          <p:nvPr/>
        </p:nvSpPr>
        <p:spPr>
          <a:xfrm>
            <a:off x="786623" y="3653406"/>
            <a:ext cx="16166825" cy="4389754"/>
          </a:xfrm>
          <a:prstGeom prst="rect">
            <a:avLst/>
          </a:prstGeom>
        </p:spPr>
        <p:txBody>
          <a:bodyPr lIns="0" tIns="0" rIns="0" bIns="0" rtlCol="0" anchor="t">
            <a:spAutoFit/>
          </a:bodyPr>
          <a:lstStyle/>
          <a:p>
            <a:pPr algn="l">
              <a:lnSpc>
                <a:spcPts val="3220"/>
              </a:lnSpc>
              <a:spcBef>
                <a:spcPct val="0"/>
              </a:spcBef>
            </a:pPr>
            <a:r>
              <a:rPr lang="en-US" sz="2300">
                <a:solidFill>
                  <a:srgbClr val="000000"/>
                </a:solidFill>
                <a:latin typeface="Arsenal Bold"/>
              </a:rPr>
              <a:t>Độ chính xác của nhận diện:</a:t>
            </a:r>
            <a:r>
              <a:rPr lang="en-US" sz="2300">
                <a:solidFill>
                  <a:srgbClr val="000000"/>
                </a:solidFill>
                <a:latin typeface="Arsenal"/>
              </a:rPr>
              <a:t> Hệ thống phải đảm bảo độ chính xác cao trong việc nhận diện khuôn mặt và vân tay để tránh xác định sai người dùng hoặc bị lừa đảo.</a:t>
            </a:r>
          </a:p>
          <a:p>
            <a:pPr algn="l">
              <a:lnSpc>
                <a:spcPts val="3220"/>
              </a:lnSpc>
              <a:spcBef>
                <a:spcPct val="0"/>
              </a:spcBef>
            </a:pPr>
            <a:endParaRPr lang="en-US" sz="2300">
              <a:solidFill>
                <a:srgbClr val="000000"/>
              </a:solidFill>
              <a:latin typeface="Arsenal"/>
            </a:endParaRPr>
          </a:p>
          <a:p>
            <a:pPr algn="l">
              <a:lnSpc>
                <a:spcPts val="3220"/>
              </a:lnSpc>
              <a:spcBef>
                <a:spcPct val="0"/>
              </a:spcBef>
            </a:pPr>
            <a:r>
              <a:rPr lang="en-US" sz="2300">
                <a:solidFill>
                  <a:srgbClr val="000000"/>
                </a:solidFill>
                <a:latin typeface="Arsenal Bold"/>
              </a:rPr>
              <a:t>Bảo mật thông tin cá nhân:</a:t>
            </a:r>
            <a:r>
              <a:rPr lang="en-US" sz="2300">
                <a:solidFill>
                  <a:srgbClr val="000000"/>
                </a:solidFill>
                <a:latin typeface="Arsenal"/>
              </a:rPr>
              <a:t> Dữ liệu về khuôn mặt và vân tay là nhạy cảm, do đó hệ thống phải đảm bảo bảo mật thông tin cá nhân của người dùng.</a:t>
            </a:r>
          </a:p>
          <a:p>
            <a:pPr algn="l">
              <a:lnSpc>
                <a:spcPts val="3220"/>
              </a:lnSpc>
              <a:spcBef>
                <a:spcPct val="0"/>
              </a:spcBef>
            </a:pPr>
            <a:endParaRPr lang="en-US" sz="2300">
              <a:solidFill>
                <a:srgbClr val="000000"/>
              </a:solidFill>
              <a:latin typeface="Arsenal"/>
            </a:endParaRPr>
          </a:p>
          <a:p>
            <a:pPr algn="l">
              <a:lnSpc>
                <a:spcPts val="3220"/>
              </a:lnSpc>
              <a:spcBef>
                <a:spcPct val="0"/>
              </a:spcBef>
            </a:pPr>
            <a:r>
              <a:rPr lang="en-US" sz="2300">
                <a:solidFill>
                  <a:srgbClr val="000000"/>
                </a:solidFill>
                <a:latin typeface="Arsenal Bold"/>
              </a:rPr>
              <a:t>Tính thời gian thực:</a:t>
            </a:r>
            <a:r>
              <a:rPr lang="en-US" sz="2300">
                <a:solidFill>
                  <a:srgbClr val="000000"/>
                </a:solidFill>
                <a:latin typeface="Arsenal"/>
              </a:rPr>
              <a:t> Hệ thống cần phản hồi nhanh chóng để đảm bảo trải nghiệm người dùng tốt.</a:t>
            </a:r>
          </a:p>
          <a:p>
            <a:pPr algn="l">
              <a:lnSpc>
                <a:spcPts val="3220"/>
              </a:lnSpc>
              <a:spcBef>
                <a:spcPct val="0"/>
              </a:spcBef>
            </a:pPr>
            <a:endParaRPr lang="en-US" sz="2300">
              <a:solidFill>
                <a:srgbClr val="000000"/>
              </a:solidFill>
              <a:latin typeface="Arsenal"/>
            </a:endParaRPr>
          </a:p>
          <a:p>
            <a:pPr algn="l">
              <a:lnSpc>
                <a:spcPts val="3220"/>
              </a:lnSpc>
              <a:spcBef>
                <a:spcPct val="0"/>
              </a:spcBef>
            </a:pPr>
            <a:r>
              <a:rPr lang="en-US" sz="2300">
                <a:solidFill>
                  <a:srgbClr val="000000"/>
                </a:solidFill>
                <a:latin typeface="Arsenal Bold"/>
              </a:rPr>
              <a:t>Khả năng mở rộng:</a:t>
            </a:r>
            <a:r>
              <a:rPr lang="en-US" sz="2300">
                <a:solidFill>
                  <a:srgbClr val="000000"/>
                </a:solidFill>
                <a:latin typeface="Arsenal"/>
              </a:rPr>
              <a:t> Hệ thống cần thiết kế để có thể mở rộng và tích hợp với các ứng dụng khác trong tương lai.</a:t>
            </a:r>
          </a:p>
          <a:p>
            <a:pPr algn="l">
              <a:lnSpc>
                <a:spcPts val="3220"/>
              </a:lnSpc>
              <a:spcBef>
                <a:spcPct val="0"/>
              </a:spcBef>
            </a:pPr>
            <a:endParaRPr lang="en-US" sz="2300">
              <a:solidFill>
                <a:srgbClr val="000000"/>
              </a:solidFill>
              <a:latin typeface="Arsenal"/>
            </a:endParaRPr>
          </a:p>
          <a:p>
            <a:pPr algn="l">
              <a:lnSpc>
                <a:spcPts val="3220"/>
              </a:lnSpc>
              <a:spcBef>
                <a:spcPct val="0"/>
              </a:spcBef>
            </a:pPr>
            <a:r>
              <a:rPr lang="en-US" sz="2300">
                <a:solidFill>
                  <a:srgbClr val="000000"/>
                </a:solidFill>
                <a:latin typeface="Arsenal"/>
              </a:rPr>
              <a:t>Các yêu cầu thiết kế này cần được xem xét cẩn thận khi triển khai hệ thống tủ đồ thông minh.</a:t>
            </a:r>
          </a:p>
        </p:txBody>
      </p:sp>
      <p:sp>
        <p:nvSpPr>
          <p:cNvPr id="4" name="TextBox 4"/>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5" name="TextBox 5"/>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6" name="TextBox 6"/>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7" name="TextBox 7"/>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5</a:t>
            </a:r>
          </a:p>
        </p:txBody>
      </p:sp>
      <p:sp>
        <p:nvSpPr>
          <p:cNvPr id="8" name="TextBox 8"/>
          <p:cNvSpPr txBox="1"/>
          <p:nvPr/>
        </p:nvSpPr>
        <p:spPr>
          <a:xfrm>
            <a:off x="592132" y="865517"/>
            <a:ext cx="7282774"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Đặc tả hệ thống</a:t>
            </a:r>
          </a:p>
        </p:txBody>
      </p:sp>
      <p:sp>
        <p:nvSpPr>
          <p:cNvPr id="9" name="AutoShape 9"/>
          <p:cNvSpPr/>
          <p:nvPr/>
        </p:nvSpPr>
        <p:spPr>
          <a:xfrm>
            <a:off x="592132" y="2121229"/>
            <a:ext cx="6901136" cy="0"/>
          </a:xfrm>
          <a:prstGeom prst="line">
            <a:avLst/>
          </a:prstGeom>
          <a:ln w="66675" cap="flat">
            <a:solidFill>
              <a:srgbClr val="4A7892"/>
            </a:solidFill>
            <a:prstDash val="solid"/>
            <a:headEnd type="none" w="sm" len="sm"/>
            <a:tailEnd type="none" w="sm" len="sm"/>
          </a:ln>
        </p:spPr>
      </p:sp>
      <p:sp>
        <p:nvSpPr>
          <p:cNvPr id="10" name="AutoShape 10"/>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1" name="Freeform 11"/>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98804" y="329293"/>
            <a:ext cx="8958003" cy="8900432"/>
          </a:xfrm>
          <a:custGeom>
            <a:avLst/>
            <a:gdLst/>
            <a:ahLst/>
            <a:cxnLst/>
            <a:rect l="l" t="t" r="r" b="b"/>
            <a:pathLst>
              <a:path w="8958003" h="8900432">
                <a:moveTo>
                  <a:pt x="0" y="0"/>
                </a:moveTo>
                <a:lnTo>
                  <a:pt x="8958004" y="0"/>
                </a:lnTo>
                <a:lnTo>
                  <a:pt x="8958004" y="8900432"/>
                </a:lnTo>
                <a:lnTo>
                  <a:pt x="0" y="8900432"/>
                </a:lnTo>
                <a:lnTo>
                  <a:pt x="0" y="0"/>
                </a:lnTo>
                <a:close/>
              </a:path>
            </a:pathLst>
          </a:custGeom>
          <a:blipFill>
            <a:blip r:embed="rId2"/>
            <a:stretch>
              <a:fillRect/>
            </a:stretch>
          </a:blipFill>
        </p:spPr>
      </p:sp>
      <p:sp>
        <p:nvSpPr>
          <p:cNvPr id="3" name="TextBox 3"/>
          <p:cNvSpPr txBox="1"/>
          <p:nvPr/>
        </p:nvSpPr>
        <p:spPr>
          <a:xfrm>
            <a:off x="592132" y="2202192"/>
            <a:ext cx="7282774" cy="596265"/>
          </a:xfrm>
          <a:prstGeom prst="rect">
            <a:avLst/>
          </a:prstGeom>
        </p:spPr>
        <p:txBody>
          <a:bodyPr lIns="0" tIns="0" rIns="0" bIns="0" rtlCol="0" anchor="t">
            <a:spAutoFit/>
          </a:bodyPr>
          <a:lstStyle/>
          <a:p>
            <a:pPr marL="0" lvl="0" indent="0" algn="l">
              <a:lnSpc>
                <a:spcPts val="4620"/>
              </a:lnSpc>
              <a:spcBef>
                <a:spcPct val="0"/>
              </a:spcBef>
            </a:pPr>
            <a:r>
              <a:rPr lang="en-US" sz="4200">
                <a:solidFill>
                  <a:srgbClr val="345C72"/>
                </a:solidFill>
                <a:latin typeface="Radley"/>
              </a:rPr>
              <a:t>Sơ đồ tổng quan của hệ thống</a:t>
            </a:r>
          </a:p>
        </p:txBody>
      </p:sp>
      <p:sp>
        <p:nvSpPr>
          <p:cNvPr id="4" name="TextBox 4"/>
          <p:cNvSpPr txBox="1"/>
          <p:nvPr/>
        </p:nvSpPr>
        <p:spPr>
          <a:xfrm>
            <a:off x="527127" y="3268345"/>
            <a:ext cx="7855500" cy="5989955"/>
          </a:xfrm>
          <a:prstGeom prst="rect">
            <a:avLst/>
          </a:prstGeom>
        </p:spPr>
        <p:txBody>
          <a:bodyPr lIns="0" tIns="0" rIns="0" bIns="0" rtlCol="0" anchor="t">
            <a:spAutoFit/>
          </a:bodyPr>
          <a:lstStyle/>
          <a:p>
            <a:pPr algn="l">
              <a:lnSpc>
                <a:spcPts val="3220"/>
              </a:lnSpc>
            </a:pPr>
            <a:r>
              <a:rPr lang="en-US" sz="2300">
                <a:solidFill>
                  <a:srgbClr val="000000"/>
                </a:solidFill>
                <a:latin typeface="Arsenal Bold"/>
              </a:rPr>
              <a:t>Phía thiết bị:</a:t>
            </a:r>
          </a:p>
          <a:p>
            <a:pPr marL="496575" lvl="1" indent="-248288" algn="l">
              <a:lnSpc>
                <a:spcPts val="3220"/>
              </a:lnSpc>
              <a:buFont typeface="Arial"/>
              <a:buChar char="•"/>
            </a:pPr>
            <a:r>
              <a:rPr lang="en-US" sz="2300">
                <a:solidFill>
                  <a:srgbClr val="000000"/>
                </a:solidFill>
                <a:latin typeface="Arsenal Bold"/>
              </a:rPr>
              <a:t>Vi điều khiển (MCU):</a:t>
            </a:r>
            <a:r>
              <a:rPr lang="en-US" sz="2300">
                <a:solidFill>
                  <a:srgbClr val="000000"/>
                </a:solidFill>
                <a:latin typeface="Arsenal"/>
              </a:rPr>
              <a:t> Thu hình ảnh từ camera, cảm biến vân tay. Điều khiển hoạt động của khóa tủ. Giao tiếp với ứng dụng web</a:t>
            </a:r>
          </a:p>
          <a:p>
            <a:pPr marL="496575" lvl="1" indent="-248288" algn="l">
              <a:lnSpc>
                <a:spcPts val="3220"/>
              </a:lnSpc>
              <a:buFont typeface="Arial"/>
              <a:buChar char="•"/>
            </a:pPr>
            <a:r>
              <a:rPr lang="en-US" sz="2300">
                <a:solidFill>
                  <a:srgbClr val="000000"/>
                </a:solidFill>
                <a:latin typeface="Arsenal Bold"/>
              </a:rPr>
              <a:t>Đèn led trạng thái</a:t>
            </a:r>
            <a:r>
              <a:rPr lang="en-US" sz="2300">
                <a:solidFill>
                  <a:srgbClr val="000000"/>
                </a:solidFill>
                <a:latin typeface="Arsenal"/>
              </a:rPr>
              <a:t> </a:t>
            </a:r>
            <a:r>
              <a:rPr lang="en-US" sz="2300">
                <a:solidFill>
                  <a:srgbClr val="000000"/>
                </a:solidFill>
                <a:latin typeface="Arsenal Bold"/>
              </a:rPr>
              <a:t>(led RB)</a:t>
            </a:r>
            <a:r>
              <a:rPr lang="en-US" sz="2300">
                <a:solidFill>
                  <a:srgbClr val="000000"/>
                </a:solidFill>
                <a:latin typeface="Arsenal"/>
              </a:rPr>
              <a:t> hiển thị trạng thái hoạt động</a:t>
            </a:r>
          </a:p>
          <a:p>
            <a:pPr marL="496575" lvl="1" indent="-248288" algn="l">
              <a:lnSpc>
                <a:spcPts val="3220"/>
              </a:lnSpc>
              <a:buFont typeface="Arial"/>
              <a:buChar char="•"/>
            </a:pPr>
            <a:r>
              <a:rPr lang="en-US" sz="2300">
                <a:solidFill>
                  <a:srgbClr val="000000"/>
                </a:solidFill>
                <a:latin typeface="Arsenal"/>
              </a:rPr>
              <a:t>Sử dụng </a:t>
            </a:r>
            <a:r>
              <a:rPr lang="en-US" sz="2300">
                <a:solidFill>
                  <a:srgbClr val="000000"/>
                </a:solidFill>
                <a:latin typeface="Arsenal Bold"/>
              </a:rPr>
              <a:t>7 khóa điện từ (hoặc 7 led)</a:t>
            </a:r>
            <a:r>
              <a:rPr lang="en-US" sz="2300">
                <a:solidFill>
                  <a:srgbClr val="000000"/>
                </a:solidFill>
                <a:latin typeface="Arsenal"/>
              </a:rPr>
              <a:t> để điều khiển 7 ô tủ</a:t>
            </a:r>
          </a:p>
          <a:p>
            <a:pPr marL="496575" lvl="1" indent="-248288" algn="l">
              <a:lnSpc>
                <a:spcPts val="3220"/>
              </a:lnSpc>
              <a:buFont typeface="Arial"/>
              <a:buChar char="•"/>
            </a:pPr>
            <a:r>
              <a:rPr lang="en-US" sz="2300">
                <a:solidFill>
                  <a:srgbClr val="000000"/>
                </a:solidFill>
                <a:latin typeface="Arsenal"/>
              </a:rPr>
              <a:t>Một </a:t>
            </a:r>
            <a:r>
              <a:rPr lang="en-US" sz="2300">
                <a:solidFill>
                  <a:srgbClr val="000000"/>
                </a:solidFill>
                <a:latin typeface="Arsenal Bold"/>
              </a:rPr>
              <a:t>cảm biến vân tay</a:t>
            </a:r>
            <a:r>
              <a:rPr lang="en-US" sz="2300">
                <a:solidFill>
                  <a:srgbClr val="000000"/>
                </a:solidFill>
                <a:latin typeface="Arsenal"/>
              </a:rPr>
              <a:t> để thu thập vân tay</a:t>
            </a:r>
          </a:p>
          <a:p>
            <a:pPr marL="496575" lvl="1" indent="-248288" algn="l">
              <a:lnSpc>
                <a:spcPts val="3220"/>
              </a:lnSpc>
              <a:buFont typeface="Arial"/>
              <a:buChar char="•"/>
            </a:pPr>
            <a:r>
              <a:rPr lang="en-US" sz="2300">
                <a:solidFill>
                  <a:srgbClr val="000000"/>
                </a:solidFill>
                <a:latin typeface="Arsenal"/>
              </a:rPr>
              <a:t>Một </a:t>
            </a:r>
            <a:r>
              <a:rPr lang="en-US" sz="2300">
                <a:solidFill>
                  <a:srgbClr val="000000"/>
                </a:solidFill>
                <a:latin typeface="Arsenal Bold"/>
              </a:rPr>
              <a:t>camera</a:t>
            </a:r>
            <a:r>
              <a:rPr lang="en-US" sz="2300">
                <a:solidFill>
                  <a:srgbClr val="000000"/>
                </a:solidFill>
                <a:latin typeface="Arsenal"/>
              </a:rPr>
              <a:t> để thu thập hình ảnh</a:t>
            </a:r>
          </a:p>
          <a:p>
            <a:pPr marL="496575" lvl="1" indent="-248288" algn="l">
              <a:lnSpc>
                <a:spcPts val="3220"/>
              </a:lnSpc>
              <a:buFont typeface="Arial"/>
              <a:buChar char="•"/>
            </a:pPr>
            <a:r>
              <a:rPr lang="en-US" sz="2300">
                <a:solidFill>
                  <a:srgbClr val="000000"/>
                </a:solidFill>
                <a:latin typeface="Arsenal Bold"/>
              </a:rPr>
              <a:t>Nguồn</a:t>
            </a:r>
          </a:p>
          <a:p>
            <a:pPr algn="l">
              <a:lnSpc>
                <a:spcPts val="3220"/>
              </a:lnSpc>
            </a:pPr>
            <a:endParaRPr lang="en-US" sz="2300">
              <a:solidFill>
                <a:srgbClr val="000000"/>
              </a:solidFill>
              <a:latin typeface="Arsenal Bold"/>
            </a:endParaRPr>
          </a:p>
          <a:p>
            <a:pPr algn="l">
              <a:lnSpc>
                <a:spcPts val="3220"/>
              </a:lnSpc>
            </a:pPr>
            <a:r>
              <a:rPr lang="en-US" sz="2300">
                <a:solidFill>
                  <a:srgbClr val="000000"/>
                </a:solidFill>
                <a:latin typeface="Arsenal Bold"/>
              </a:rPr>
              <a:t>Phía máy chủ:</a:t>
            </a:r>
          </a:p>
          <a:p>
            <a:pPr marL="496575" lvl="1" indent="-248288" algn="l">
              <a:lnSpc>
                <a:spcPts val="3220"/>
              </a:lnSpc>
              <a:buFont typeface="Arial"/>
              <a:buChar char="•"/>
            </a:pPr>
            <a:r>
              <a:rPr lang="en-US" sz="2300">
                <a:solidFill>
                  <a:srgbClr val="000000"/>
                </a:solidFill>
                <a:latin typeface="Arsenal"/>
              </a:rPr>
              <a:t>Dùng một </a:t>
            </a:r>
            <a:r>
              <a:rPr lang="en-US" sz="2300">
                <a:solidFill>
                  <a:srgbClr val="000000"/>
                </a:solidFill>
                <a:latin typeface="Arsenal Bold"/>
              </a:rPr>
              <a:t>máy tính</a:t>
            </a:r>
            <a:r>
              <a:rPr lang="en-US" sz="2300">
                <a:solidFill>
                  <a:srgbClr val="000000"/>
                </a:solidFill>
                <a:latin typeface="Arsenal"/>
              </a:rPr>
              <a:t> để </a:t>
            </a:r>
            <a:r>
              <a:rPr lang="en-US" sz="2300">
                <a:solidFill>
                  <a:srgbClr val="000000"/>
                </a:solidFill>
                <a:latin typeface="Arsenal Bold"/>
              </a:rPr>
              <a:t>thực thi</a:t>
            </a:r>
            <a:r>
              <a:rPr lang="en-US" sz="2300">
                <a:solidFill>
                  <a:srgbClr val="000000"/>
                </a:solidFill>
                <a:latin typeface="Arsenal"/>
              </a:rPr>
              <a:t> </a:t>
            </a:r>
            <a:r>
              <a:rPr lang="en-US" sz="2300">
                <a:solidFill>
                  <a:srgbClr val="000000"/>
                </a:solidFill>
                <a:latin typeface="Arsenal Bold"/>
              </a:rPr>
              <a:t>server</a:t>
            </a:r>
          </a:p>
          <a:p>
            <a:pPr marL="496575" lvl="1" indent="-248288" algn="l">
              <a:lnSpc>
                <a:spcPts val="3220"/>
              </a:lnSpc>
              <a:buFont typeface="Arial"/>
              <a:buChar char="•"/>
            </a:pPr>
            <a:r>
              <a:rPr lang="en-US" sz="2300">
                <a:solidFill>
                  <a:srgbClr val="000000"/>
                </a:solidFill>
                <a:latin typeface="Arsenal Bold"/>
              </a:rPr>
              <a:t>Frontend</a:t>
            </a:r>
            <a:r>
              <a:rPr lang="en-US" sz="2300">
                <a:solidFill>
                  <a:srgbClr val="000000"/>
                </a:solidFill>
                <a:latin typeface="Arsenal"/>
              </a:rPr>
              <a:t> giúp người dùng tương tác với hệ thống</a:t>
            </a:r>
          </a:p>
          <a:p>
            <a:pPr marL="496575" lvl="1" indent="-248288" algn="l">
              <a:lnSpc>
                <a:spcPts val="3220"/>
              </a:lnSpc>
              <a:buFont typeface="Arial"/>
              <a:buChar char="•"/>
            </a:pPr>
            <a:r>
              <a:rPr lang="en-US" sz="2300">
                <a:solidFill>
                  <a:srgbClr val="000000"/>
                </a:solidFill>
                <a:latin typeface="Arsenal Bold"/>
              </a:rPr>
              <a:t>Backend </a:t>
            </a:r>
            <a:r>
              <a:rPr lang="en-US" sz="2300">
                <a:solidFill>
                  <a:srgbClr val="000000"/>
                </a:solidFill>
                <a:latin typeface="Arsenal"/>
              </a:rPr>
              <a:t>giúp xử lý các yêu cầu từ Frontend và tương tác với database</a:t>
            </a:r>
          </a:p>
        </p:txBody>
      </p:sp>
      <p:sp>
        <p:nvSpPr>
          <p:cNvPr id="5" name="TextBox 5"/>
          <p:cNvSpPr txBox="1"/>
          <p:nvPr/>
        </p:nvSpPr>
        <p:spPr>
          <a:xfrm>
            <a:off x="10422761" y="9258300"/>
            <a:ext cx="4910090" cy="324485"/>
          </a:xfrm>
          <a:prstGeom prst="rect">
            <a:avLst/>
          </a:prstGeom>
        </p:spPr>
        <p:txBody>
          <a:bodyPr lIns="0" tIns="0" rIns="0" bIns="0" rtlCol="0" anchor="t">
            <a:spAutoFit/>
          </a:bodyPr>
          <a:lstStyle/>
          <a:p>
            <a:pPr marL="0" lvl="0" indent="0" algn="ctr">
              <a:lnSpc>
                <a:spcPts val="2530"/>
              </a:lnSpc>
              <a:spcBef>
                <a:spcPct val="0"/>
              </a:spcBef>
            </a:pPr>
            <a:r>
              <a:rPr lang="en-US" sz="2300">
                <a:solidFill>
                  <a:srgbClr val="000000"/>
                </a:solidFill>
                <a:latin typeface="Arsenal Bold"/>
              </a:rPr>
              <a:t>Sơ đồ tổng quan của hệ thống</a:t>
            </a:r>
          </a:p>
        </p:txBody>
      </p:sp>
      <p:sp>
        <p:nvSpPr>
          <p:cNvPr id="6" name="TextBox 6"/>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7" name="TextBox 7"/>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8" name="TextBox 8"/>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9" name="TextBox 9"/>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6</a:t>
            </a:r>
          </a:p>
        </p:txBody>
      </p:sp>
      <p:sp>
        <p:nvSpPr>
          <p:cNvPr id="10" name="TextBox 10"/>
          <p:cNvSpPr txBox="1"/>
          <p:nvPr/>
        </p:nvSpPr>
        <p:spPr>
          <a:xfrm>
            <a:off x="592132" y="865517"/>
            <a:ext cx="7282774"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Đặc tả hệ thống</a:t>
            </a:r>
          </a:p>
        </p:txBody>
      </p:sp>
      <p:sp>
        <p:nvSpPr>
          <p:cNvPr id="11" name="AutoShape 11"/>
          <p:cNvSpPr/>
          <p:nvPr/>
        </p:nvSpPr>
        <p:spPr>
          <a:xfrm>
            <a:off x="592132" y="2121229"/>
            <a:ext cx="6901136" cy="0"/>
          </a:xfrm>
          <a:prstGeom prst="line">
            <a:avLst/>
          </a:prstGeom>
          <a:ln w="66675" cap="flat">
            <a:solidFill>
              <a:srgbClr val="4A7892"/>
            </a:solidFill>
            <a:prstDash val="solid"/>
            <a:headEnd type="none" w="sm" len="sm"/>
            <a:tailEnd type="none" w="sm" len="sm"/>
          </a:ln>
        </p:spPr>
      </p:sp>
      <p:sp>
        <p:nvSpPr>
          <p:cNvPr id="12" name="AutoShape 12"/>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3" name="Freeform 13"/>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1000"/>
                                        <p:tgtEl>
                                          <p:spTgt spid="4">
                                            <p:txEl>
                                              <p:pRg st="0" end="0"/>
                                            </p:txEl>
                                          </p:spTgt>
                                        </p:tgtEl>
                                      </p:cBhvr>
                                    </p:animEffect>
                                    <p:anim calcmode="lin" valueType="num">
                                      <p:cBhvr>
                                        <p:cTn id="2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fade">
                                      <p:cBhvr>
                                        <p:cTn id="31" dur="1000"/>
                                        <p:tgtEl>
                                          <p:spTgt spid="4">
                                            <p:txEl>
                                              <p:pRg st="1" end="1"/>
                                            </p:txEl>
                                          </p:spTgt>
                                        </p:tgtEl>
                                      </p:cBhvr>
                                    </p:animEffect>
                                    <p:anim calcmode="lin" valueType="num">
                                      <p:cBhvr>
                                        <p:cTn id="3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1" end="1"/>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fade">
                                      <p:cBhvr>
                                        <p:cTn id="36" dur="1000"/>
                                        <p:tgtEl>
                                          <p:spTgt spid="4">
                                            <p:txEl>
                                              <p:pRg st="2" end="2"/>
                                            </p:txEl>
                                          </p:spTgt>
                                        </p:tgtEl>
                                      </p:cBhvr>
                                    </p:animEffect>
                                    <p:anim calcmode="lin" valueType="num">
                                      <p:cBhvr>
                                        <p:cTn id="3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2" end="2"/>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Effect transition="in" filter="fade">
                                      <p:cBhvr>
                                        <p:cTn id="41" dur="1000"/>
                                        <p:tgtEl>
                                          <p:spTgt spid="4">
                                            <p:txEl>
                                              <p:pRg st="3" end="3"/>
                                            </p:txEl>
                                          </p:spTgt>
                                        </p:tgtEl>
                                      </p:cBhvr>
                                    </p:animEffect>
                                    <p:anim calcmode="lin" valueType="num">
                                      <p:cBhvr>
                                        <p:cTn id="4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3" end="3"/>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1000"/>
                                        <p:tgtEl>
                                          <p:spTgt spid="4">
                                            <p:txEl>
                                              <p:pRg st="4" end="4"/>
                                            </p:txEl>
                                          </p:spTgt>
                                        </p:tgtEl>
                                      </p:cBhvr>
                                    </p:animEffect>
                                    <p:anim calcmode="lin" valueType="num">
                                      <p:cBhvr>
                                        <p:cTn id="47"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4" end="4"/>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animEffect transition="in" filter="fade">
                                      <p:cBhvr>
                                        <p:cTn id="51" dur="1000"/>
                                        <p:tgtEl>
                                          <p:spTgt spid="4">
                                            <p:txEl>
                                              <p:pRg st="5" end="5"/>
                                            </p:txEl>
                                          </p:spTgt>
                                        </p:tgtEl>
                                      </p:cBhvr>
                                    </p:animEffect>
                                    <p:anim calcmode="lin" valueType="num">
                                      <p:cBhvr>
                                        <p:cTn id="52"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53" dur="1000" fill="hold"/>
                                        <p:tgtEl>
                                          <p:spTgt spid="4">
                                            <p:txEl>
                                              <p:pRg st="5" end="5"/>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
                                            <p:txEl>
                                              <p:pRg st="6" end="6"/>
                                            </p:txEl>
                                          </p:spTgt>
                                        </p:tgtEl>
                                        <p:attrNameLst>
                                          <p:attrName>style.visibility</p:attrName>
                                        </p:attrNameLst>
                                      </p:cBhvr>
                                      <p:to>
                                        <p:strVal val="visible"/>
                                      </p:to>
                                    </p:set>
                                    <p:animEffect transition="in" filter="fade">
                                      <p:cBhvr>
                                        <p:cTn id="56" dur="1000"/>
                                        <p:tgtEl>
                                          <p:spTgt spid="4">
                                            <p:txEl>
                                              <p:pRg st="6" end="6"/>
                                            </p:txEl>
                                          </p:spTgt>
                                        </p:tgtEl>
                                      </p:cBhvr>
                                    </p:animEffect>
                                    <p:anim calcmode="lin" valueType="num">
                                      <p:cBhvr>
                                        <p:cTn id="57"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
                                            <p:txEl>
                                              <p:pRg st="8" end="8"/>
                                            </p:txEl>
                                          </p:spTgt>
                                        </p:tgtEl>
                                        <p:attrNameLst>
                                          <p:attrName>style.visibility</p:attrName>
                                        </p:attrNameLst>
                                      </p:cBhvr>
                                      <p:to>
                                        <p:strVal val="visible"/>
                                      </p:to>
                                    </p:set>
                                    <p:animEffect transition="in" filter="fade">
                                      <p:cBhvr>
                                        <p:cTn id="63" dur="1000"/>
                                        <p:tgtEl>
                                          <p:spTgt spid="4">
                                            <p:txEl>
                                              <p:pRg st="8" end="8"/>
                                            </p:txEl>
                                          </p:spTgt>
                                        </p:tgtEl>
                                      </p:cBhvr>
                                    </p:animEffect>
                                    <p:anim calcmode="lin" valueType="num">
                                      <p:cBhvr>
                                        <p:cTn id="64"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8" end="8"/>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4">
                                            <p:txEl>
                                              <p:pRg st="9" end="9"/>
                                            </p:txEl>
                                          </p:spTgt>
                                        </p:tgtEl>
                                        <p:attrNameLst>
                                          <p:attrName>style.visibility</p:attrName>
                                        </p:attrNameLst>
                                      </p:cBhvr>
                                      <p:to>
                                        <p:strVal val="visible"/>
                                      </p:to>
                                    </p:set>
                                    <p:animEffect transition="in" filter="fade">
                                      <p:cBhvr>
                                        <p:cTn id="68" dur="1000"/>
                                        <p:tgtEl>
                                          <p:spTgt spid="4">
                                            <p:txEl>
                                              <p:pRg st="9" end="9"/>
                                            </p:txEl>
                                          </p:spTgt>
                                        </p:tgtEl>
                                      </p:cBhvr>
                                    </p:animEffect>
                                    <p:anim calcmode="lin" valueType="num">
                                      <p:cBhvr>
                                        <p:cTn id="69"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70" dur="1000" fill="hold"/>
                                        <p:tgtEl>
                                          <p:spTgt spid="4">
                                            <p:txEl>
                                              <p:pRg st="9" end="9"/>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4">
                                            <p:txEl>
                                              <p:pRg st="10" end="10"/>
                                            </p:txEl>
                                          </p:spTgt>
                                        </p:tgtEl>
                                        <p:attrNameLst>
                                          <p:attrName>style.visibility</p:attrName>
                                        </p:attrNameLst>
                                      </p:cBhvr>
                                      <p:to>
                                        <p:strVal val="visible"/>
                                      </p:to>
                                    </p:set>
                                    <p:animEffect transition="in" filter="fade">
                                      <p:cBhvr>
                                        <p:cTn id="73" dur="1000"/>
                                        <p:tgtEl>
                                          <p:spTgt spid="4">
                                            <p:txEl>
                                              <p:pRg st="10" end="10"/>
                                            </p:txEl>
                                          </p:spTgt>
                                        </p:tgtEl>
                                      </p:cBhvr>
                                    </p:animEffect>
                                    <p:anim calcmode="lin" valueType="num">
                                      <p:cBhvr>
                                        <p:cTn id="74"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75"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
                                            <p:txEl>
                                              <p:pRg st="11" end="11"/>
                                            </p:txEl>
                                          </p:spTgt>
                                        </p:tgtEl>
                                        <p:attrNameLst>
                                          <p:attrName>style.visibility</p:attrName>
                                        </p:attrNameLst>
                                      </p:cBhvr>
                                      <p:to>
                                        <p:strVal val="visible"/>
                                      </p:to>
                                    </p:set>
                                    <p:animEffect transition="in" filter="fade">
                                      <p:cBhvr>
                                        <p:cTn id="78" dur="1000"/>
                                        <p:tgtEl>
                                          <p:spTgt spid="4">
                                            <p:txEl>
                                              <p:pRg st="11" end="11"/>
                                            </p:txEl>
                                          </p:spTgt>
                                        </p:tgtEl>
                                      </p:cBhvr>
                                    </p:animEffect>
                                    <p:anim calcmode="lin" valueType="num">
                                      <p:cBhvr>
                                        <p:cTn id="79"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80"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2733" y="2202192"/>
            <a:ext cx="8226843" cy="596265"/>
          </a:xfrm>
          <a:prstGeom prst="rect">
            <a:avLst/>
          </a:prstGeom>
        </p:spPr>
        <p:txBody>
          <a:bodyPr lIns="0" tIns="0" rIns="0" bIns="0" rtlCol="0" anchor="t">
            <a:spAutoFit/>
          </a:bodyPr>
          <a:lstStyle/>
          <a:p>
            <a:pPr marL="0" lvl="0" indent="0" algn="l">
              <a:lnSpc>
                <a:spcPts val="4620"/>
              </a:lnSpc>
              <a:spcBef>
                <a:spcPct val="0"/>
              </a:spcBef>
            </a:pPr>
            <a:r>
              <a:rPr lang="en-US" sz="4200">
                <a:solidFill>
                  <a:srgbClr val="345C72"/>
                </a:solidFill>
                <a:latin typeface="Radley"/>
              </a:rPr>
              <a:t>Nguyên lý hoạt động của hệ thống</a:t>
            </a:r>
          </a:p>
        </p:txBody>
      </p:sp>
      <p:sp>
        <p:nvSpPr>
          <p:cNvPr id="3" name="TextBox 3"/>
          <p:cNvSpPr txBox="1"/>
          <p:nvPr/>
        </p:nvSpPr>
        <p:spPr>
          <a:xfrm>
            <a:off x="592132" y="3367456"/>
            <a:ext cx="16020899" cy="4389754"/>
          </a:xfrm>
          <a:prstGeom prst="rect">
            <a:avLst/>
          </a:prstGeom>
        </p:spPr>
        <p:txBody>
          <a:bodyPr lIns="0" tIns="0" rIns="0" bIns="0" rtlCol="0" anchor="t">
            <a:spAutoFit/>
          </a:bodyPr>
          <a:lstStyle/>
          <a:p>
            <a:pPr algn="l">
              <a:lnSpc>
                <a:spcPts val="3220"/>
              </a:lnSpc>
            </a:pPr>
            <a:r>
              <a:rPr lang="en-US" sz="2300">
                <a:solidFill>
                  <a:srgbClr val="000000"/>
                </a:solidFill>
                <a:latin typeface="Arsenal Bold"/>
              </a:rPr>
              <a:t>Quá trình gửi đồ:</a:t>
            </a:r>
          </a:p>
          <a:p>
            <a:pPr marL="496575" lvl="1" indent="-248288" algn="l">
              <a:lnSpc>
                <a:spcPts val="3220"/>
              </a:lnSpc>
              <a:buFont typeface="Arial"/>
              <a:buChar char="•"/>
            </a:pPr>
            <a:r>
              <a:rPr lang="en-US" sz="2300">
                <a:solidFill>
                  <a:srgbClr val="000000"/>
                </a:solidFill>
                <a:latin typeface="Arsenal"/>
              </a:rPr>
              <a:t>Thu thập hình ảnh chứa khuôn mặt từ camera, sau đó lưu trữ vào database.</a:t>
            </a:r>
          </a:p>
          <a:p>
            <a:pPr marL="496575" lvl="1" indent="-248288" algn="l">
              <a:lnSpc>
                <a:spcPts val="3220"/>
              </a:lnSpc>
              <a:buFont typeface="Arial"/>
              <a:buChar char="•"/>
            </a:pPr>
            <a:r>
              <a:rPr lang="en-US" sz="2300">
                <a:solidFill>
                  <a:srgbClr val="000000"/>
                </a:solidFill>
                <a:latin typeface="Arsenal"/>
              </a:rPr>
              <a:t>Thu thập vân tay từ cảm biến vân tay và lưu trữ.</a:t>
            </a:r>
          </a:p>
          <a:p>
            <a:pPr marL="496575" lvl="1" indent="-248288" algn="l">
              <a:lnSpc>
                <a:spcPts val="3220"/>
              </a:lnSpc>
              <a:buFont typeface="Arial"/>
              <a:buChar char="•"/>
            </a:pPr>
            <a:r>
              <a:rPr lang="en-US" sz="2300">
                <a:solidFill>
                  <a:srgbClr val="000000"/>
                </a:solidFill>
                <a:latin typeface="Arsenal"/>
              </a:rPr>
              <a:t>Mở tủ cho người dùng khi đã thu thập đủ hình ảnh chứa khuôn mặt và vân tay.</a:t>
            </a:r>
          </a:p>
          <a:p>
            <a:pPr algn="l">
              <a:lnSpc>
                <a:spcPts val="3220"/>
              </a:lnSpc>
            </a:pPr>
            <a:endParaRPr lang="en-US" sz="2300">
              <a:solidFill>
                <a:srgbClr val="000000"/>
              </a:solidFill>
              <a:latin typeface="Arsenal"/>
            </a:endParaRPr>
          </a:p>
          <a:p>
            <a:pPr algn="l">
              <a:lnSpc>
                <a:spcPts val="3220"/>
              </a:lnSpc>
            </a:pPr>
            <a:r>
              <a:rPr lang="en-US" sz="2300">
                <a:solidFill>
                  <a:srgbClr val="000000"/>
                </a:solidFill>
                <a:latin typeface="Arsenal Bold"/>
              </a:rPr>
              <a:t>Quá trình lấy đồ:</a:t>
            </a:r>
          </a:p>
          <a:p>
            <a:pPr marL="496575" lvl="1" indent="-248288" algn="l">
              <a:lnSpc>
                <a:spcPts val="3220"/>
              </a:lnSpc>
              <a:buFont typeface="Arial"/>
              <a:buChar char="•"/>
            </a:pPr>
            <a:r>
              <a:rPr lang="en-US" sz="2300">
                <a:solidFill>
                  <a:srgbClr val="000000"/>
                </a:solidFill>
                <a:latin typeface="Arsenal"/>
              </a:rPr>
              <a:t>Thu thập hình ảnh chứa khuôn mặt từ camera và so sánh với hình ảnh trong database.</a:t>
            </a:r>
          </a:p>
          <a:p>
            <a:pPr marL="496575" lvl="1" indent="-248288" algn="l">
              <a:lnSpc>
                <a:spcPts val="3220"/>
              </a:lnSpc>
              <a:buFont typeface="Arial"/>
              <a:buChar char="•"/>
            </a:pPr>
            <a:r>
              <a:rPr lang="en-US" sz="2300">
                <a:solidFill>
                  <a:srgbClr val="000000"/>
                </a:solidFill>
                <a:latin typeface="Arsenal"/>
              </a:rPr>
              <a:t>Nếu trùng khớp: Mở tủ để người dùng lấy đồ.</a:t>
            </a:r>
          </a:p>
          <a:p>
            <a:pPr marL="496575" lvl="1" indent="-248288" algn="l">
              <a:lnSpc>
                <a:spcPts val="3220"/>
              </a:lnSpc>
              <a:buFont typeface="Arial"/>
              <a:buChar char="•"/>
            </a:pPr>
            <a:r>
              <a:rPr lang="en-US" sz="2300">
                <a:solidFill>
                  <a:srgbClr val="000000"/>
                </a:solidFill>
                <a:latin typeface="Arsenal"/>
              </a:rPr>
              <a:t>Nếu không trùng khớp:</a:t>
            </a:r>
          </a:p>
          <a:p>
            <a:pPr marL="993151" lvl="2" indent="-331050" algn="l">
              <a:lnSpc>
                <a:spcPts val="3220"/>
              </a:lnSpc>
              <a:buFont typeface="Arial"/>
              <a:buChar char="⚬"/>
            </a:pPr>
            <a:r>
              <a:rPr lang="en-US" sz="2300">
                <a:solidFill>
                  <a:srgbClr val="000000"/>
                </a:solidFill>
                <a:latin typeface="Arsenal"/>
              </a:rPr>
              <a:t>Thu thập vân tay từ cảm biến vân tay và so sánh.</a:t>
            </a:r>
          </a:p>
          <a:p>
            <a:pPr marL="993151" lvl="2" indent="-331050" algn="l">
              <a:lnSpc>
                <a:spcPts val="3220"/>
              </a:lnSpc>
              <a:buFont typeface="Arial"/>
              <a:buChar char="⚬"/>
            </a:pPr>
            <a:r>
              <a:rPr lang="en-US" sz="2300">
                <a:solidFill>
                  <a:srgbClr val="000000"/>
                </a:solidFill>
                <a:latin typeface="Arsenal"/>
              </a:rPr>
              <a:t>Nếu trùng khớp sẽ mở tủ. Nếu không sẽ thông báo đến người dùng là không có dữ liệu.</a:t>
            </a:r>
          </a:p>
        </p:txBody>
      </p:sp>
      <p:sp>
        <p:nvSpPr>
          <p:cNvPr id="4" name="TextBox 4"/>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5" name="TextBox 5"/>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6" name="TextBox 6"/>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7" name="TextBox 7"/>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7</a:t>
            </a:r>
          </a:p>
        </p:txBody>
      </p:sp>
      <p:sp>
        <p:nvSpPr>
          <p:cNvPr id="8" name="TextBox 8"/>
          <p:cNvSpPr txBox="1"/>
          <p:nvPr/>
        </p:nvSpPr>
        <p:spPr>
          <a:xfrm>
            <a:off x="592132" y="865517"/>
            <a:ext cx="7282774"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Đặc tả hệ thống</a:t>
            </a:r>
          </a:p>
        </p:txBody>
      </p:sp>
      <p:sp>
        <p:nvSpPr>
          <p:cNvPr id="9" name="AutoShape 9"/>
          <p:cNvSpPr/>
          <p:nvPr/>
        </p:nvSpPr>
        <p:spPr>
          <a:xfrm>
            <a:off x="592132" y="2121229"/>
            <a:ext cx="6901136" cy="0"/>
          </a:xfrm>
          <a:prstGeom prst="line">
            <a:avLst/>
          </a:prstGeom>
          <a:ln w="66675" cap="flat">
            <a:solidFill>
              <a:srgbClr val="4A7892"/>
            </a:solidFill>
            <a:prstDash val="solid"/>
            <a:headEnd type="none" w="sm" len="sm"/>
            <a:tailEnd type="none" w="sm" len="sm"/>
          </a:ln>
        </p:spPr>
      </p:sp>
      <p:sp>
        <p:nvSpPr>
          <p:cNvPr id="10" name="AutoShape 10"/>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11" name="Freeform 11"/>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1000"/>
                                        <p:tgtEl>
                                          <p:spTgt spid="3">
                                            <p:txEl>
                                              <p:pRg st="8" end="8"/>
                                            </p:txEl>
                                          </p:spTgt>
                                        </p:tgtEl>
                                      </p:cBhvr>
                                    </p:animEffect>
                                    <p:anim calcmode="lin" valueType="num">
                                      <p:cBhvr>
                                        <p:cTn id="4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1000"/>
                                        <p:tgtEl>
                                          <p:spTgt spid="3">
                                            <p:txEl>
                                              <p:pRg st="9" end="9"/>
                                            </p:txEl>
                                          </p:spTgt>
                                        </p:tgtEl>
                                      </p:cBhvr>
                                    </p:animEffect>
                                    <p:anim calcmode="lin" valueType="num">
                                      <p:cBhvr>
                                        <p:cTn id="5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
                                            <p:txEl>
                                              <p:pRg st="10" end="10"/>
                                            </p:txEl>
                                          </p:spTgt>
                                        </p:tgtEl>
                                        <p:attrNameLst>
                                          <p:attrName>style.visibility</p:attrName>
                                        </p:attrNameLst>
                                      </p:cBhvr>
                                      <p:to>
                                        <p:strVal val="visible"/>
                                      </p:to>
                                    </p:set>
                                    <p:animEffect transition="in" filter="fade">
                                      <p:cBhvr>
                                        <p:cTn id="54" dur="1000"/>
                                        <p:tgtEl>
                                          <p:spTgt spid="3">
                                            <p:txEl>
                                              <p:pRg st="10" end="10"/>
                                            </p:txEl>
                                          </p:spTgt>
                                        </p:tgtEl>
                                      </p:cBhvr>
                                    </p:animEffect>
                                    <p:anim calcmode="lin" valueType="num">
                                      <p:cBhvr>
                                        <p:cTn id="5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20913" y="3549784"/>
            <a:ext cx="13005679" cy="1570408"/>
            <a:chOff x="0" y="0"/>
            <a:chExt cx="38151179" cy="4606673"/>
          </a:xfrm>
        </p:grpSpPr>
        <p:sp>
          <p:nvSpPr>
            <p:cNvPr id="3" name="Freeform 3"/>
            <p:cNvSpPr/>
            <p:nvPr/>
          </p:nvSpPr>
          <p:spPr>
            <a:xfrm>
              <a:off x="0" y="0"/>
              <a:ext cx="38151178" cy="4606673"/>
            </a:xfrm>
            <a:custGeom>
              <a:avLst/>
              <a:gdLst/>
              <a:ahLst/>
              <a:cxnLst/>
              <a:rect l="l" t="t" r="r" b="b"/>
              <a:pathLst>
                <a:path w="38151178" h="4606673">
                  <a:moveTo>
                    <a:pt x="38026718" y="4606673"/>
                  </a:moveTo>
                  <a:lnTo>
                    <a:pt x="124460" y="4606673"/>
                  </a:lnTo>
                  <a:cubicBezTo>
                    <a:pt x="55880" y="4606673"/>
                    <a:pt x="0" y="4550793"/>
                    <a:pt x="0" y="4482213"/>
                  </a:cubicBezTo>
                  <a:lnTo>
                    <a:pt x="0" y="124460"/>
                  </a:lnTo>
                  <a:cubicBezTo>
                    <a:pt x="0" y="55880"/>
                    <a:pt x="55880" y="0"/>
                    <a:pt x="124460" y="0"/>
                  </a:cubicBezTo>
                  <a:lnTo>
                    <a:pt x="38026721" y="0"/>
                  </a:lnTo>
                  <a:cubicBezTo>
                    <a:pt x="38095300" y="0"/>
                    <a:pt x="38151178" y="55880"/>
                    <a:pt x="38151178" y="124460"/>
                  </a:cubicBezTo>
                  <a:lnTo>
                    <a:pt x="38151178" y="4482213"/>
                  </a:lnTo>
                  <a:cubicBezTo>
                    <a:pt x="38151178" y="4550793"/>
                    <a:pt x="38095300" y="4606673"/>
                    <a:pt x="38026721" y="4606673"/>
                  </a:cubicBezTo>
                  <a:close/>
                </a:path>
              </a:pathLst>
            </a:custGeom>
            <a:solidFill>
              <a:srgbClr val="3FA8E6"/>
            </a:solidFill>
          </p:spPr>
        </p:sp>
      </p:grpSp>
      <p:grpSp>
        <p:nvGrpSpPr>
          <p:cNvPr id="4" name="Group 4"/>
          <p:cNvGrpSpPr/>
          <p:nvPr/>
        </p:nvGrpSpPr>
        <p:grpSpPr>
          <a:xfrm>
            <a:off x="2520913" y="5510531"/>
            <a:ext cx="13005679" cy="1570408"/>
            <a:chOff x="0" y="0"/>
            <a:chExt cx="38151179" cy="4606673"/>
          </a:xfrm>
        </p:grpSpPr>
        <p:sp>
          <p:nvSpPr>
            <p:cNvPr id="5" name="Freeform 5"/>
            <p:cNvSpPr/>
            <p:nvPr/>
          </p:nvSpPr>
          <p:spPr>
            <a:xfrm>
              <a:off x="0" y="0"/>
              <a:ext cx="38151178" cy="4606673"/>
            </a:xfrm>
            <a:custGeom>
              <a:avLst/>
              <a:gdLst/>
              <a:ahLst/>
              <a:cxnLst/>
              <a:rect l="l" t="t" r="r" b="b"/>
              <a:pathLst>
                <a:path w="38151178" h="4606673">
                  <a:moveTo>
                    <a:pt x="38026718" y="4606673"/>
                  </a:moveTo>
                  <a:lnTo>
                    <a:pt x="124460" y="4606673"/>
                  </a:lnTo>
                  <a:cubicBezTo>
                    <a:pt x="55880" y="4606673"/>
                    <a:pt x="0" y="4550793"/>
                    <a:pt x="0" y="4482213"/>
                  </a:cubicBezTo>
                  <a:lnTo>
                    <a:pt x="0" y="124460"/>
                  </a:lnTo>
                  <a:cubicBezTo>
                    <a:pt x="0" y="55880"/>
                    <a:pt x="55880" y="0"/>
                    <a:pt x="124460" y="0"/>
                  </a:cubicBezTo>
                  <a:lnTo>
                    <a:pt x="38026721" y="0"/>
                  </a:lnTo>
                  <a:cubicBezTo>
                    <a:pt x="38095300" y="0"/>
                    <a:pt x="38151178" y="55880"/>
                    <a:pt x="38151178" y="124460"/>
                  </a:cubicBezTo>
                  <a:lnTo>
                    <a:pt x="38151178" y="4482213"/>
                  </a:lnTo>
                  <a:cubicBezTo>
                    <a:pt x="38151178" y="4550793"/>
                    <a:pt x="38095300" y="4606673"/>
                    <a:pt x="38026721" y="4606673"/>
                  </a:cubicBezTo>
                  <a:close/>
                </a:path>
              </a:pathLst>
            </a:custGeom>
            <a:solidFill>
              <a:srgbClr val="3FA8E6"/>
            </a:solidFill>
          </p:spPr>
        </p:sp>
      </p:grpSp>
      <p:grpSp>
        <p:nvGrpSpPr>
          <p:cNvPr id="6" name="Group 6"/>
          <p:cNvGrpSpPr/>
          <p:nvPr/>
        </p:nvGrpSpPr>
        <p:grpSpPr>
          <a:xfrm>
            <a:off x="2520913" y="7426663"/>
            <a:ext cx="13005679" cy="1570408"/>
            <a:chOff x="0" y="0"/>
            <a:chExt cx="38151179" cy="4606673"/>
          </a:xfrm>
        </p:grpSpPr>
        <p:sp>
          <p:nvSpPr>
            <p:cNvPr id="7" name="Freeform 7"/>
            <p:cNvSpPr/>
            <p:nvPr/>
          </p:nvSpPr>
          <p:spPr>
            <a:xfrm>
              <a:off x="0" y="0"/>
              <a:ext cx="38151178" cy="4606673"/>
            </a:xfrm>
            <a:custGeom>
              <a:avLst/>
              <a:gdLst/>
              <a:ahLst/>
              <a:cxnLst/>
              <a:rect l="l" t="t" r="r" b="b"/>
              <a:pathLst>
                <a:path w="38151178" h="4606673">
                  <a:moveTo>
                    <a:pt x="38026718" y="4606673"/>
                  </a:moveTo>
                  <a:lnTo>
                    <a:pt x="124460" y="4606673"/>
                  </a:lnTo>
                  <a:cubicBezTo>
                    <a:pt x="55880" y="4606673"/>
                    <a:pt x="0" y="4550793"/>
                    <a:pt x="0" y="4482213"/>
                  </a:cubicBezTo>
                  <a:lnTo>
                    <a:pt x="0" y="124460"/>
                  </a:lnTo>
                  <a:cubicBezTo>
                    <a:pt x="0" y="55880"/>
                    <a:pt x="55880" y="0"/>
                    <a:pt x="124460" y="0"/>
                  </a:cubicBezTo>
                  <a:lnTo>
                    <a:pt x="38026721" y="0"/>
                  </a:lnTo>
                  <a:cubicBezTo>
                    <a:pt x="38095300" y="0"/>
                    <a:pt x="38151178" y="55880"/>
                    <a:pt x="38151178" y="124460"/>
                  </a:cubicBezTo>
                  <a:lnTo>
                    <a:pt x="38151178" y="4482213"/>
                  </a:lnTo>
                  <a:cubicBezTo>
                    <a:pt x="38151178" y="4550793"/>
                    <a:pt x="38095300" y="4606673"/>
                    <a:pt x="38026721" y="4606673"/>
                  </a:cubicBezTo>
                  <a:close/>
                </a:path>
              </a:pathLst>
            </a:custGeom>
            <a:solidFill>
              <a:srgbClr val="3FA8E6"/>
            </a:solidFill>
          </p:spPr>
        </p:sp>
      </p:grpSp>
      <p:sp>
        <p:nvSpPr>
          <p:cNvPr id="8" name="TextBox 8"/>
          <p:cNvSpPr txBox="1"/>
          <p:nvPr/>
        </p:nvSpPr>
        <p:spPr>
          <a:xfrm>
            <a:off x="2802528" y="3761021"/>
            <a:ext cx="6573015"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345C72"/>
                </a:solidFill>
                <a:latin typeface="Radley"/>
              </a:rPr>
              <a:t>Sơ đồ khối chi tiết</a:t>
            </a:r>
          </a:p>
        </p:txBody>
      </p:sp>
      <p:sp>
        <p:nvSpPr>
          <p:cNvPr id="9" name="Freeform 9"/>
          <p:cNvSpPr/>
          <p:nvPr/>
        </p:nvSpPr>
        <p:spPr>
          <a:xfrm rot="-3728054">
            <a:off x="948660" y="3469649"/>
            <a:ext cx="1524332" cy="1513020"/>
          </a:xfrm>
          <a:custGeom>
            <a:avLst/>
            <a:gdLst/>
            <a:ahLst/>
            <a:cxnLst/>
            <a:rect l="l" t="t" r="r" b="b"/>
            <a:pathLst>
              <a:path w="1524332" h="1513020">
                <a:moveTo>
                  <a:pt x="0" y="0"/>
                </a:moveTo>
                <a:lnTo>
                  <a:pt x="1524333" y="0"/>
                </a:lnTo>
                <a:lnTo>
                  <a:pt x="1524333" y="1513020"/>
                </a:lnTo>
                <a:lnTo>
                  <a:pt x="0" y="1513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3728054">
            <a:off x="948660" y="5448215"/>
            <a:ext cx="1524332" cy="1513020"/>
          </a:xfrm>
          <a:custGeom>
            <a:avLst/>
            <a:gdLst/>
            <a:ahLst/>
            <a:cxnLst/>
            <a:rect l="l" t="t" r="r" b="b"/>
            <a:pathLst>
              <a:path w="1524332" h="1513020">
                <a:moveTo>
                  <a:pt x="0" y="0"/>
                </a:moveTo>
                <a:lnTo>
                  <a:pt x="1524333" y="0"/>
                </a:lnTo>
                <a:lnTo>
                  <a:pt x="1524333" y="1513020"/>
                </a:lnTo>
                <a:lnTo>
                  <a:pt x="0" y="1513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3728054">
            <a:off x="948660" y="7426782"/>
            <a:ext cx="1524332" cy="1513020"/>
          </a:xfrm>
          <a:custGeom>
            <a:avLst/>
            <a:gdLst/>
            <a:ahLst/>
            <a:cxnLst/>
            <a:rect l="l" t="t" r="r" b="b"/>
            <a:pathLst>
              <a:path w="1524332" h="1513020">
                <a:moveTo>
                  <a:pt x="0" y="0"/>
                </a:moveTo>
                <a:lnTo>
                  <a:pt x="1524333" y="0"/>
                </a:lnTo>
                <a:lnTo>
                  <a:pt x="1524333" y="1513020"/>
                </a:lnTo>
                <a:lnTo>
                  <a:pt x="0" y="1513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12214767" y="995553"/>
            <a:ext cx="7910215" cy="8776164"/>
            <a:chOff x="0" y="0"/>
            <a:chExt cx="5510530" cy="6113780"/>
          </a:xfrm>
        </p:grpSpPr>
        <p:sp>
          <p:nvSpPr>
            <p:cNvPr id="13" name="Freeform 13"/>
            <p:cNvSpPr/>
            <p:nvPr/>
          </p:nvSpPr>
          <p:spPr>
            <a:xfrm>
              <a:off x="45720" y="49530"/>
              <a:ext cx="5420360" cy="6014720"/>
            </a:xfrm>
            <a:custGeom>
              <a:avLst/>
              <a:gdLst/>
              <a:ahLst/>
              <a:cxnLst/>
              <a:rect l="l" t="t" r="r" b="b"/>
              <a:pathLst>
                <a:path w="5420360" h="6014720">
                  <a:moveTo>
                    <a:pt x="5148580" y="3408680"/>
                  </a:moveTo>
                  <a:lnTo>
                    <a:pt x="5149850" y="3406140"/>
                  </a:lnTo>
                  <a:cubicBezTo>
                    <a:pt x="5322570" y="3082290"/>
                    <a:pt x="5420360" y="2711450"/>
                    <a:pt x="5420360" y="2319020"/>
                  </a:cubicBezTo>
                  <a:cubicBezTo>
                    <a:pt x="5420360" y="1038860"/>
                    <a:pt x="4381500" y="0"/>
                    <a:pt x="3101340" y="0"/>
                  </a:cubicBezTo>
                  <a:cubicBezTo>
                    <a:pt x="2259330" y="0"/>
                    <a:pt x="1521460" y="449580"/>
                    <a:pt x="1115060" y="1121410"/>
                  </a:cubicBezTo>
                  <a:cubicBezTo>
                    <a:pt x="1094740" y="1155700"/>
                    <a:pt x="1075690" y="1188720"/>
                    <a:pt x="1056640" y="1224280"/>
                  </a:cubicBezTo>
                  <a:lnTo>
                    <a:pt x="328930" y="2503170"/>
                  </a:lnTo>
                  <a:cubicBezTo>
                    <a:pt x="308610" y="2536190"/>
                    <a:pt x="290830" y="2569210"/>
                    <a:pt x="271780" y="2603500"/>
                  </a:cubicBezTo>
                  <a:lnTo>
                    <a:pt x="271780" y="2604770"/>
                  </a:lnTo>
                  <a:cubicBezTo>
                    <a:pt x="97790" y="2929890"/>
                    <a:pt x="0" y="3300730"/>
                    <a:pt x="0" y="3695700"/>
                  </a:cubicBezTo>
                  <a:cubicBezTo>
                    <a:pt x="0" y="4975860"/>
                    <a:pt x="1038860" y="6014720"/>
                    <a:pt x="2319020" y="6014720"/>
                  </a:cubicBezTo>
                  <a:cubicBezTo>
                    <a:pt x="3243580" y="6014720"/>
                    <a:pt x="4042410" y="5472430"/>
                    <a:pt x="4414520" y="4688840"/>
                  </a:cubicBezTo>
                  <a:lnTo>
                    <a:pt x="5077460" y="3533140"/>
                  </a:lnTo>
                  <a:cubicBezTo>
                    <a:pt x="5101590" y="3492500"/>
                    <a:pt x="5125720" y="3450590"/>
                    <a:pt x="5148580" y="3408680"/>
                  </a:cubicBezTo>
                  <a:close/>
                </a:path>
              </a:pathLst>
            </a:custGeom>
            <a:blipFill>
              <a:blip r:embed="rId4"/>
              <a:stretch>
                <a:fillRect l="-43939" r="-62351"/>
              </a:stretch>
            </a:blipFill>
          </p:spPr>
        </p:sp>
      </p:grpSp>
      <p:sp>
        <p:nvSpPr>
          <p:cNvPr id="14" name="TextBox 14"/>
          <p:cNvSpPr txBox="1"/>
          <p:nvPr/>
        </p:nvSpPr>
        <p:spPr>
          <a:xfrm>
            <a:off x="2802528" y="5758638"/>
            <a:ext cx="6573015"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345C72"/>
                </a:solidFill>
                <a:latin typeface="Radley"/>
              </a:rPr>
              <a:t>Các linh kiện sử dụng</a:t>
            </a:r>
          </a:p>
        </p:txBody>
      </p:sp>
      <p:sp>
        <p:nvSpPr>
          <p:cNvPr id="15" name="TextBox 15"/>
          <p:cNvSpPr txBox="1"/>
          <p:nvPr/>
        </p:nvSpPr>
        <p:spPr>
          <a:xfrm>
            <a:off x="2802528" y="7708629"/>
            <a:ext cx="6573015"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345C72"/>
                </a:solidFill>
                <a:latin typeface="Radley"/>
              </a:rPr>
              <a:t>Sơ đồ mạch chi tiết</a:t>
            </a:r>
          </a:p>
        </p:txBody>
      </p:sp>
      <p:sp>
        <p:nvSpPr>
          <p:cNvPr id="16" name="AutoShape 16"/>
          <p:cNvSpPr/>
          <p:nvPr/>
        </p:nvSpPr>
        <p:spPr>
          <a:xfrm flipV="1">
            <a:off x="279472" y="1783143"/>
            <a:ext cx="4846459" cy="0"/>
          </a:xfrm>
          <a:prstGeom prst="line">
            <a:avLst/>
          </a:prstGeom>
          <a:ln w="66675" cap="flat">
            <a:solidFill>
              <a:srgbClr val="345C72"/>
            </a:solidFill>
            <a:prstDash val="solid"/>
            <a:headEnd type="none" w="sm" len="sm"/>
            <a:tailEnd type="none" w="sm" len="sm"/>
          </a:ln>
        </p:spPr>
      </p:sp>
      <p:sp>
        <p:nvSpPr>
          <p:cNvPr id="17" name="TextBox 17"/>
          <p:cNvSpPr txBox="1"/>
          <p:nvPr/>
        </p:nvSpPr>
        <p:spPr>
          <a:xfrm>
            <a:off x="317002" y="503618"/>
            <a:ext cx="5460945" cy="1212850"/>
          </a:xfrm>
          <a:prstGeom prst="rect">
            <a:avLst/>
          </a:prstGeom>
        </p:spPr>
        <p:txBody>
          <a:bodyPr lIns="0" tIns="0" rIns="0" bIns="0" rtlCol="0" anchor="t">
            <a:spAutoFit/>
          </a:bodyPr>
          <a:lstStyle/>
          <a:p>
            <a:pPr marL="0" lvl="0" indent="0" algn="l">
              <a:lnSpc>
                <a:spcPts val="9349"/>
              </a:lnSpc>
            </a:pPr>
            <a:r>
              <a:rPr lang="en-US" sz="8499" spc="-169">
                <a:solidFill>
                  <a:srgbClr val="AF994B"/>
                </a:solidFill>
                <a:latin typeface="Arsenal Bold"/>
              </a:rPr>
              <a:t>P</a:t>
            </a:r>
            <a:r>
              <a:rPr lang="en-US" sz="8499" u="none" spc="-169">
                <a:solidFill>
                  <a:srgbClr val="AF994B"/>
                </a:solidFill>
                <a:latin typeface="Arsenal Bold"/>
              </a:rPr>
              <a:t>hần cứng</a:t>
            </a:r>
          </a:p>
        </p:txBody>
      </p:sp>
      <p:sp>
        <p:nvSpPr>
          <p:cNvPr id="18" name="TextBox 18"/>
          <p:cNvSpPr txBox="1"/>
          <p:nvPr/>
        </p:nvSpPr>
        <p:spPr>
          <a:xfrm>
            <a:off x="1028700" y="9850121"/>
            <a:ext cx="310276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Bộ môn điện tử - LVTN </a:t>
            </a:r>
          </a:p>
        </p:txBody>
      </p:sp>
      <p:sp>
        <p:nvSpPr>
          <p:cNvPr id="19" name="TextBox 19"/>
          <p:cNvSpPr txBox="1"/>
          <p:nvPr/>
        </p:nvSpPr>
        <p:spPr>
          <a:xfrm>
            <a:off x="6905581" y="9850121"/>
            <a:ext cx="2954089"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SVTH: Mai Xuân Hùng</a:t>
            </a:r>
          </a:p>
        </p:txBody>
      </p:sp>
      <p:sp>
        <p:nvSpPr>
          <p:cNvPr id="20" name="TextBox 20"/>
          <p:cNvSpPr txBox="1"/>
          <p:nvPr/>
        </p:nvSpPr>
        <p:spPr>
          <a:xfrm>
            <a:off x="13179554" y="9850121"/>
            <a:ext cx="2695277" cy="436879"/>
          </a:xfrm>
          <a:prstGeom prst="rect">
            <a:avLst/>
          </a:prstGeom>
        </p:spPr>
        <p:txBody>
          <a:bodyPr lIns="0" tIns="0" rIns="0" bIns="0" rtlCol="0" anchor="t">
            <a:spAutoFit/>
          </a:bodyPr>
          <a:lstStyle/>
          <a:p>
            <a:pPr algn="ctr">
              <a:lnSpc>
                <a:spcPts val="3220"/>
              </a:lnSpc>
            </a:pPr>
            <a:r>
              <a:rPr lang="en-US" sz="2300">
                <a:solidFill>
                  <a:srgbClr val="000000"/>
                </a:solidFill>
                <a:latin typeface="Arial"/>
              </a:rPr>
              <a:t>Báo cáo: 06/06/2024</a:t>
            </a:r>
          </a:p>
        </p:txBody>
      </p:sp>
      <p:sp>
        <p:nvSpPr>
          <p:cNvPr id="21" name="TextBox 21"/>
          <p:cNvSpPr txBox="1"/>
          <p:nvPr/>
        </p:nvSpPr>
        <p:spPr>
          <a:xfrm>
            <a:off x="17828449" y="9852154"/>
            <a:ext cx="459551" cy="434846"/>
          </a:xfrm>
          <a:prstGeom prst="rect">
            <a:avLst/>
          </a:prstGeom>
        </p:spPr>
        <p:txBody>
          <a:bodyPr lIns="0" tIns="0" rIns="0" bIns="0" rtlCol="0" anchor="t">
            <a:spAutoFit/>
          </a:bodyPr>
          <a:lstStyle/>
          <a:p>
            <a:pPr algn="ctr">
              <a:lnSpc>
                <a:spcPts val="3611"/>
              </a:lnSpc>
            </a:pPr>
            <a:r>
              <a:rPr lang="en-US" sz="2300">
                <a:solidFill>
                  <a:srgbClr val="000000"/>
                </a:solidFill>
                <a:latin typeface="Canva Sans Bold"/>
              </a:rPr>
              <a:t>8</a:t>
            </a:r>
          </a:p>
        </p:txBody>
      </p:sp>
      <p:sp>
        <p:nvSpPr>
          <p:cNvPr id="22" name="AutoShape 22"/>
          <p:cNvSpPr/>
          <p:nvPr/>
        </p:nvSpPr>
        <p:spPr>
          <a:xfrm flipV="1">
            <a:off x="0" y="9868832"/>
            <a:ext cx="18288000" cy="0"/>
          </a:xfrm>
          <a:prstGeom prst="line">
            <a:avLst/>
          </a:prstGeom>
          <a:ln w="28575" cap="flat">
            <a:solidFill>
              <a:srgbClr val="000000"/>
            </a:solidFill>
            <a:prstDash val="solid"/>
            <a:headEnd type="none" w="sm" len="sm"/>
            <a:tailEnd type="none" w="sm" len="sm"/>
          </a:ln>
        </p:spPr>
      </p:sp>
      <p:sp>
        <p:nvSpPr>
          <p:cNvPr id="23" name="Freeform 23"/>
          <p:cNvSpPr/>
          <p:nvPr/>
        </p:nvSpPr>
        <p:spPr>
          <a:xfrm>
            <a:off x="17134523" y="-40026"/>
            <a:ext cx="1173094" cy="1068726"/>
          </a:xfrm>
          <a:custGeom>
            <a:avLst/>
            <a:gdLst/>
            <a:ahLst/>
            <a:cxnLst/>
            <a:rect l="l" t="t" r="r" b="b"/>
            <a:pathLst>
              <a:path w="1173094" h="1068726">
                <a:moveTo>
                  <a:pt x="0" y="0"/>
                </a:moveTo>
                <a:lnTo>
                  <a:pt x="1173094" y="0"/>
                </a:lnTo>
                <a:lnTo>
                  <a:pt x="1173094" y="1068726"/>
                </a:lnTo>
                <a:lnTo>
                  <a:pt x="0" y="1068726"/>
                </a:lnTo>
                <a:lnTo>
                  <a:pt x="0" y="0"/>
                </a:lnTo>
                <a:close/>
              </a:path>
            </a:pathLst>
          </a:custGeom>
          <a:blipFill>
            <a:blip r:embed="rId5"/>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3205</Words>
  <Application>Microsoft Office PowerPoint</Application>
  <PresentationFormat>Custom</PresentationFormat>
  <Paragraphs>421</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ITC Avant Garde Gothic Bold</vt:lpstr>
      <vt:lpstr>Radley</vt:lpstr>
      <vt:lpstr>Canva Sans Bold</vt:lpstr>
      <vt:lpstr>Arsenal Bold</vt:lpstr>
      <vt:lpstr>Canva Sans</vt:lpstr>
      <vt:lpstr>Arsenal</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Luận văn tốt nghiệp - Final</dc:title>
  <cp:lastModifiedBy>GIGABYTE</cp:lastModifiedBy>
  <cp:revision>8</cp:revision>
  <dcterms:created xsi:type="dcterms:W3CDTF">2006-08-16T00:00:00Z</dcterms:created>
  <dcterms:modified xsi:type="dcterms:W3CDTF">2024-05-13T17:29:53Z</dcterms:modified>
  <dc:identifier>DAGFB_VZHAk</dc:identifier>
</cp:coreProperties>
</file>